
<file path=[Content_Types].xml><?xml version="1.0" encoding="utf-8"?>
<Types xmlns="http://schemas.openxmlformats.org/package/2006/content-types">
  <Default Extension="png" ContentType="image/png"/>
  <Default Extension="pdf" ContentType="application/pd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2" r:id="rId1"/>
  </p:sldMasterIdLst>
  <p:notesMasterIdLst>
    <p:notesMasterId r:id="rId101"/>
  </p:notesMasterIdLst>
  <p:handoutMasterIdLst>
    <p:handoutMasterId r:id="rId102"/>
  </p:handoutMasterIdLst>
  <p:sldIdLst>
    <p:sldId id="276" r:id="rId2"/>
    <p:sldId id="369" r:id="rId3"/>
    <p:sldId id="397" r:id="rId4"/>
    <p:sldId id="278" r:id="rId5"/>
    <p:sldId id="398" r:id="rId6"/>
    <p:sldId id="399" r:id="rId7"/>
    <p:sldId id="402" r:id="rId8"/>
    <p:sldId id="428" r:id="rId9"/>
    <p:sldId id="429" r:id="rId10"/>
    <p:sldId id="431" r:id="rId11"/>
    <p:sldId id="432" r:id="rId12"/>
    <p:sldId id="433" r:id="rId13"/>
    <p:sldId id="434" r:id="rId14"/>
    <p:sldId id="435" r:id="rId15"/>
    <p:sldId id="436" r:id="rId16"/>
    <p:sldId id="280" r:id="rId17"/>
    <p:sldId id="279" r:id="rId18"/>
    <p:sldId id="289" r:id="rId19"/>
    <p:sldId id="298" r:id="rId20"/>
    <p:sldId id="301" r:id="rId21"/>
    <p:sldId id="302" r:id="rId22"/>
    <p:sldId id="418" r:id="rId23"/>
    <p:sldId id="420" r:id="rId24"/>
    <p:sldId id="421" r:id="rId25"/>
    <p:sldId id="422" r:id="rId26"/>
    <p:sldId id="423" r:id="rId27"/>
    <p:sldId id="425" r:id="rId28"/>
    <p:sldId id="427" r:id="rId29"/>
    <p:sldId id="394" r:id="rId30"/>
    <p:sldId id="340" r:id="rId31"/>
    <p:sldId id="341" r:id="rId32"/>
    <p:sldId id="338" r:id="rId33"/>
    <p:sldId id="342" r:id="rId34"/>
    <p:sldId id="345" r:id="rId35"/>
    <p:sldId id="346" r:id="rId36"/>
    <p:sldId id="347" r:id="rId37"/>
    <p:sldId id="354" r:id="rId38"/>
    <p:sldId id="356" r:id="rId39"/>
    <p:sldId id="357" r:id="rId40"/>
    <p:sldId id="359" r:id="rId41"/>
    <p:sldId id="360" r:id="rId42"/>
    <p:sldId id="364" r:id="rId43"/>
    <p:sldId id="365" r:id="rId44"/>
    <p:sldId id="437" r:id="rId45"/>
    <p:sldId id="438" r:id="rId46"/>
    <p:sldId id="439" r:id="rId47"/>
    <p:sldId id="440" r:id="rId48"/>
    <p:sldId id="441" r:id="rId49"/>
    <p:sldId id="442" r:id="rId50"/>
    <p:sldId id="492" r:id="rId51"/>
    <p:sldId id="444" r:id="rId52"/>
    <p:sldId id="495" r:id="rId53"/>
    <p:sldId id="445" r:id="rId54"/>
    <p:sldId id="448" r:id="rId55"/>
    <p:sldId id="449" r:id="rId56"/>
    <p:sldId id="451" r:id="rId57"/>
    <p:sldId id="453" r:id="rId58"/>
    <p:sldId id="455" r:id="rId59"/>
    <p:sldId id="456" r:id="rId60"/>
    <p:sldId id="457" r:id="rId61"/>
    <p:sldId id="458" r:id="rId62"/>
    <p:sldId id="459" r:id="rId63"/>
    <p:sldId id="460" r:id="rId64"/>
    <p:sldId id="461" r:id="rId65"/>
    <p:sldId id="462" r:id="rId66"/>
    <p:sldId id="463" r:id="rId67"/>
    <p:sldId id="464" r:id="rId68"/>
    <p:sldId id="465" r:id="rId69"/>
    <p:sldId id="466" r:id="rId70"/>
    <p:sldId id="469" r:id="rId71"/>
    <p:sldId id="490" r:id="rId72"/>
    <p:sldId id="474" r:id="rId73"/>
    <p:sldId id="475" r:id="rId74"/>
    <p:sldId id="476" r:id="rId75"/>
    <p:sldId id="477" r:id="rId76"/>
    <p:sldId id="478" r:id="rId77"/>
    <p:sldId id="479" r:id="rId78"/>
    <p:sldId id="482" r:id="rId79"/>
    <p:sldId id="484" r:id="rId80"/>
    <p:sldId id="487" r:id="rId81"/>
    <p:sldId id="496" r:id="rId82"/>
    <p:sldId id="549" r:id="rId83"/>
    <p:sldId id="550" r:id="rId84"/>
    <p:sldId id="551" r:id="rId85"/>
    <p:sldId id="552" r:id="rId86"/>
    <p:sldId id="501" r:id="rId87"/>
    <p:sldId id="502" r:id="rId88"/>
    <p:sldId id="503" r:id="rId89"/>
    <p:sldId id="504" r:id="rId90"/>
    <p:sldId id="553" r:id="rId91"/>
    <p:sldId id="512" r:id="rId92"/>
    <p:sldId id="554" r:id="rId93"/>
    <p:sldId id="515" r:id="rId94"/>
    <p:sldId id="517" r:id="rId95"/>
    <p:sldId id="540" r:id="rId96"/>
    <p:sldId id="555" r:id="rId97"/>
    <p:sldId id="556" r:id="rId98"/>
    <p:sldId id="489" r:id="rId99"/>
    <p:sldId id="368" r:id="rId100"/>
  </p:sldIdLst>
  <p:sldSz cx="12192000" cy="6858000"/>
  <p:notesSz cx="7315200" cy="9601200"/>
  <p:custDataLst>
    <p:tags r:id="rId10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2958"/>
    <a:srgbClr val="D4E9FF"/>
    <a:srgbClr val="C1E0FF"/>
    <a:srgbClr val="54432F"/>
    <a:srgbClr val="99864B"/>
    <a:srgbClr val="022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974" autoAdjust="0"/>
    <p:restoredTop sz="94660"/>
  </p:normalViewPr>
  <p:slideViewPr>
    <p:cSldViewPr snapToObjects="1">
      <p:cViewPr varScale="1">
        <p:scale>
          <a:sx n="74" d="100"/>
          <a:sy n="74" d="100"/>
        </p:scale>
        <p:origin x="60" y="306"/>
      </p:cViewPr>
      <p:guideLst>
        <p:guide orient="horz" pos="2160"/>
        <p:guide pos="3840"/>
      </p:guideLst>
    </p:cSldViewPr>
  </p:slideViewPr>
  <p:notesTextViewPr>
    <p:cViewPr>
      <p:scale>
        <a:sx n="3" d="2"/>
        <a:sy n="3" d="2"/>
      </p:scale>
      <p:origin x="0" y="0"/>
    </p:cViewPr>
  </p:notesTextViewPr>
  <p:notesViewPr>
    <p:cSldViewPr snapToObjects="1">
      <p:cViewPr varScale="1">
        <p:scale>
          <a:sx n="101" d="100"/>
          <a:sy n="101" d="100"/>
        </p:scale>
        <p:origin x="3552"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00016402\Box%20Sync\Tom's%20Documents\Research\Conference%20Presentations\2015-16\Sao%20Carlos\Jessica%20variability%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00016402\Box%20Sync\Tom's%20Documents\Research\Conference%20Presentations\2015-16\Sao%20Carlos\Jessica%20variability%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00016402\Box%20Sync\Tom's%20Documents\Research\Conference%20Presentations\2015-16\Sao%20Carlos\Jessica%20variability%20data.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Penny</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602537182852147"/>
          <c:y val="0.17171296296296296"/>
          <c:w val="0.78341907261592314"/>
          <c:h val="0.59059680039994988"/>
        </c:manualLayout>
      </c:layout>
      <c:barChart>
        <c:barDir val="col"/>
        <c:grouping val="clustered"/>
        <c:varyColors val="0"/>
        <c:ser>
          <c:idx val="0"/>
          <c:order val="0"/>
          <c:spPr>
            <a:solidFill>
              <a:schemeClr val="accent1"/>
            </a:solidFill>
            <a:ln>
              <a:noFill/>
            </a:ln>
            <a:effectLst/>
          </c:spPr>
          <c:invertIfNegative val="0"/>
          <c:cat>
            <c:strRef>
              <c:f>Sheet2!$B$3:$B$6</c:f>
              <c:strCache>
                <c:ptCount val="4"/>
                <c:pt idx="0">
                  <c:v>Got you</c:v>
                </c:pt>
                <c:pt idx="1">
                  <c:v>See you</c:v>
                </c:pt>
                <c:pt idx="2">
                  <c:v>Found you</c:v>
                </c:pt>
                <c:pt idx="3">
                  <c:v>Rats</c:v>
                </c:pt>
              </c:strCache>
            </c:strRef>
          </c:cat>
          <c:val>
            <c:numRef>
              <c:f>Sheet2!$C$3:$C$6</c:f>
              <c:numCache>
                <c:formatCode>General</c:formatCode>
                <c:ptCount val="4"/>
                <c:pt idx="0">
                  <c:v>1</c:v>
                </c:pt>
                <c:pt idx="1">
                  <c:v>3</c:v>
                </c:pt>
                <c:pt idx="2">
                  <c:v>18</c:v>
                </c:pt>
                <c:pt idx="3">
                  <c:v>21</c:v>
                </c:pt>
              </c:numCache>
            </c:numRef>
          </c:val>
          <c:extLst>
            <c:ext xmlns:c16="http://schemas.microsoft.com/office/drawing/2014/chart" uri="{C3380CC4-5D6E-409C-BE32-E72D297353CC}">
              <c16:uniqueId val="{00000000-F465-4537-AE1A-8C26DF8F53B3}"/>
            </c:ext>
          </c:extLst>
        </c:ser>
        <c:dLbls>
          <c:showLegendKey val="0"/>
          <c:showVal val="0"/>
          <c:showCatName val="0"/>
          <c:showSerName val="0"/>
          <c:showPercent val="0"/>
          <c:showBubbleSize val="0"/>
        </c:dLbls>
        <c:gapWidth val="219"/>
        <c:overlap val="-27"/>
        <c:axId val="174405360"/>
        <c:axId val="111668712"/>
      </c:barChart>
      <c:catAx>
        <c:axId val="17440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1668712"/>
        <c:crosses val="autoZero"/>
        <c:auto val="1"/>
        <c:lblAlgn val="ctr"/>
        <c:lblOffset val="100"/>
        <c:noMultiLvlLbl val="0"/>
      </c:catAx>
      <c:valAx>
        <c:axId val="111668712"/>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Frequency</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74405360"/>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Dexter</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602537182852147"/>
          <c:y val="0.17171296296296296"/>
          <c:w val="0.78341907261592314"/>
          <c:h val="0.53270688590396786"/>
        </c:manualLayout>
      </c:layout>
      <c:barChart>
        <c:barDir val="col"/>
        <c:grouping val="clustered"/>
        <c:varyColors val="0"/>
        <c:ser>
          <c:idx val="0"/>
          <c:order val="0"/>
          <c:spPr>
            <a:solidFill>
              <a:schemeClr val="accent1"/>
            </a:solidFill>
            <a:ln>
              <a:noFill/>
            </a:ln>
            <a:effectLst/>
          </c:spPr>
          <c:invertIfNegative val="0"/>
          <c:cat>
            <c:strRef>
              <c:f>Sheet2!$B$8:$B$16</c:f>
              <c:strCache>
                <c:ptCount val="9"/>
                <c:pt idx="0">
                  <c:v>Got you</c:v>
                </c:pt>
                <c:pt idx="1">
                  <c:v>See you</c:v>
                </c:pt>
                <c:pt idx="2">
                  <c:v>Found you </c:v>
                </c:pt>
                <c:pt idx="3">
                  <c:v>Rats</c:v>
                </c:pt>
                <c:pt idx="4">
                  <c:v>Ahh man</c:v>
                </c:pt>
                <c:pt idx="5">
                  <c:v>Oh no</c:v>
                </c:pt>
                <c:pt idx="6">
                  <c:v>Oh man</c:v>
                </c:pt>
                <c:pt idx="7">
                  <c:v>Ugh oh</c:v>
                </c:pt>
                <c:pt idx="8">
                  <c:v>You found me</c:v>
                </c:pt>
              </c:strCache>
            </c:strRef>
          </c:cat>
          <c:val>
            <c:numRef>
              <c:f>Sheet2!$C$8:$C$16</c:f>
              <c:numCache>
                <c:formatCode>General</c:formatCode>
                <c:ptCount val="9"/>
                <c:pt idx="0">
                  <c:v>1</c:v>
                </c:pt>
                <c:pt idx="1">
                  <c:v>3</c:v>
                </c:pt>
                <c:pt idx="2">
                  <c:v>27</c:v>
                </c:pt>
                <c:pt idx="3">
                  <c:v>4</c:v>
                </c:pt>
                <c:pt idx="4">
                  <c:v>19</c:v>
                </c:pt>
                <c:pt idx="5">
                  <c:v>2</c:v>
                </c:pt>
                <c:pt idx="6">
                  <c:v>3</c:v>
                </c:pt>
                <c:pt idx="7">
                  <c:v>1</c:v>
                </c:pt>
                <c:pt idx="8">
                  <c:v>1</c:v>
                </c:pt>
              </c:numCache>
            </c:numRef>
          </c:val>
          <c:extLst>
            <c:ext xmlns:c16="http://schemas.microsoft.com/office/drawing/2014/chart" uri="{C3380CC4-5D6E-409C-BE32-E72D297353CC}">
              <c16:uniqueId val="{00000000-B1DD-4304-B308-E1C808E1E030}"/>
            </c:ext>
          </c:extLst>
        </c:ser>
        <c:dLbls>
          <c:showLegendKey val="0"/>
          <c:showVal val="0"/>
          <c:showCatName val="0"/>
          <c:showSerName val="0"/>
          <c:showPercent val="0"/>
          <c:showBubbleSize val="0"/>
        </c:dLbls>
        <c:gapWidth val="219"/>
        <c:overlap val="-27"/>
        <c:axId val="125038056"/>
        <c:axId val="111709448"/>
      </c:barChart>
      <c:catAx>
        <c:axId val="125038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1709448"/>
        <c:crosses val="autoZero"/>
        <c:auto val="1"/>
        <c:lblAlgn val="ctr"/>
        <c:lblOffset val="100"/>
        <c:noMultiLvlLbl val="0"/>
      </c:catAx>
      <c:valAx>
        <c:axId val="111709448"/>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Frequency</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5038056"/>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Sadie</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602537182852147"/>
          <c:y val="0.17171296296296296"/>
          <c:w val="0.78341907261592314"/>
          <c:h val="0.55329494750656172"/>
        </c:manualLayout>
      </c:layout>
      <c:barChart>
        <c:barDir val="col"/>
        <c:grouping val="clustered"/>
        <c:varyColors val="0"/>
        <c:ser>
          <c:idx val="0"/>
          <c:order val="0"/>
          <c:spPr>
            <a:solidFill>
              <a:schemeClr val="accent1"/>
            </a:solidFill>
            <a:ln>
              <a:noFill/>
            </a:ln>
            <a:effectLst/>
          </c:spPr>
          <c:invertIfNegative val="0"/>
          <c:cat>
            <c:strRef>
              <c:f>Sheet2!$B$18:$B$28</c:f>
              <c:strCache>
                <c:ptCount val="11"/>
                <c:pt idx="0">
                  <c:v>Found you</c:v>
                </c:pt>
                <c:pt idx="1">
                  <c:v>Rats</c:v>
                </c:pt>
                <c:pt idx="2">
                  <c:v>Ahh man</c:v>
                </c:pt>
                <c:pt idx="3">
                  <c:v>Oh no</c:v>
                </c:pt>
                <c:pt idx="4">
                  <c:v>Oh man</c:v>
                </c:pt>
                <c:pt idx="5">
                  <c:v>Oh rats</c:v>
                </c:pt>
                <c:pt idx="6">
                  <c:v>Okay</c:v>
                </c:pt>
                <c:pt idx="7">
                  <c:v>You got me</c:v>
                </c:pt>
                <c:pt idx="8">
                  <c:v>I'm scared</c:v>
                </c:pt>
                <c:pt idx="9">
                  <c:v>Surprise</c:v>
                </c:pt>
                <c:pt idx="10">
                  <c:v>Oh gosh</c:v>
                </c:pt>
              </c:strCache>
            </c:strRef>
          </c:cat>
          <c:val>
            <c:numRef>
              <c:f>Sheet2!$C$18:$C$28</c:f>
              <c:numCache>
                <c:formatCode>General</c:formatCode>
                <c:ptCount val="11"/>
                <c:pt idx="0">
                  <c:v>23</c:v>
                </c:pt>
                <c:pt idx="1">
                  <c:v>4</c:v>
                </c:pt>
                <c:pt idx="2">
                  <c:v>2</c:v>
                </c:pt>
                <c:pt idx="3">
                  <c:v>5</c:v>
                </c:pt>
                <c:pt idx="4">
                  <c:v>2</c:v>
                </c:pt>
                <c:pt idx="5">
                  <c:v>6</c:v>
                </c:pt>
                <c:pt idx="6">
                  <c:v>15</c:v>
                </c:pt>
                <c:pt idx="7">
                  <c:v>1</c:v>
                </c:pt>
                <c:pt idx="8">
                  <c:v>1</c:v>
                </c:pt>
                <c:pt idx="9">
                  <c:v>3</c:v>
                </c:pt>
                <c:pt idx="10">
                  <c:v>1</c:v>
                </c:pt>
              </c:numCache>
            </c:numRef>
          </c:val>
          <c:extLst>
            <c:ext xmlns:c16="http://schemas.microsoft.com/office/drawing/2014/chart" uri="{C3380CC4-5D6E-409C-BE32-E72D297353CC}">
              <c16:uniqueId val="{00000000-BD00-4913-8F80-A09F1093BDE4}"/>
            </c:ext>
          </c:extLst>
        </c:ser>
        <c:dLbls>
          <c:showLegendKey val="0"/>
          <c:showVal val="0"/>
          <c:showCatName val="0"/>
          <c:showSerName val="0"/>
          <c:showPercent val="0"/>
          <c:showBubbleSize val="0"/>
        </c:dLbls>
        <c:gapWidth val="219"/>
        <c:overlap val="-27"/>
        <c:axId val="7585712"/>
        <c:axId val="224004912"/>
      </c:barChart>
      <c:catAx>
        <c:axId val="7585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4004912"/>
        <c:crosses val="autoZero"/>
        <c:auto val="1"/>
        <c:lblAlgn val="ctr"/>
        <c:lblOffset val="100"/>
        <c:noMultiLvlLbl val="0"/>
      </c:catAx>
      <c:valAx>
        <c:axId val="224004912"/>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Frequency</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585712"/>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dirty="0" smtClean="0"/>
              <a:t>Evidence-Based Strategies for Teaching Play and Social Skills to Young Children with ASD</a:t>
            </a:r>
            <a:endParaRPr lang="en-US"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r>
              <a:rPr lang="en-US" dirty="0" smtClean="0"/>
              <a:t>Thomas S. Higbee, Ph.D., BCBA-D, LBA</a:t>
            </a:r>
            <a:endParaRPr lang="en-US"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ABEEB90-855D-4B3B-83B5-76D5EC5C6246}" type="slidenum">
              <a:rPr lang="en-US" smtClean="0"/>
              <a:t>‹#›</a:t>
            </a:fld>
            <a:endParaRPr lang="en-US"/>
          </a:p>
        </p:txBody>
      </p:sp>
    </p:spTree>
    <p:extLst>
      <p:ext uri="{BB962C8B-B14F-4D97-AF65-F5344CB8AC3E}">
        <p14:creationId xmlns:p14="http://schemas.microsoft.com/office/powerpoint/2010/main" val="1107485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7FC1FED-EA0F-054C-86A2-379594149B92}" type="datetimeFigureOut">
              <a:rPr lang="en-US" smtClean="0"/>
              <a:pPr/>
              <a:t>10/10/2019</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415C637-1A25-1244-AD2D-59E382E15A40}" type="slidenum">
              <a:rPr lang="en-US" smtClean="0"/>
              <a:pPr/>
              <a:t>‹#›</a:t>
            </a:fld>
            <a:endParaRPr lang="en-US"/>
          </a:p>
        </p:txBody>
      </p:sp>
    </p:spTree>
    <p:extLst>
      <p:ext uri="{BB962C8B-B14F-4D97-AF65-F5344CB8AC3E}">
        <p14:creationId xmlns:p14="http://schemas.microsoft.com/office/powerpoint/2010/main" val="40302739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hdr" sz="quarter"/>
          </p:nvPr>
        </p:nvSpPr>
        <p:spPr>
          <a:noFill/>
        </p:spPr>
        <p:txBody>
          <a:bodyPr/>
          <a:lstStyle/>
          <a:p>
            <a:r>
              <a:rPr lang="en-US" smtClean="0">
                <a:latin typeface="Arial" charset="0"/>
              </a:rPr>
              <a:t>Endicott &amp; Reagon</a:t>
            </a:r>
          </a:p>
        </p:txBody>
      </p:sp>
      <p:sp>
        <p:nvSpPr>
          <p:cNvPr id="209923" name="Rectangle 6"/>
          <p:cNvSpPr>
            <a:spLocks noGrp="1" noChangeArrowheads="1"/>
          </p:cNvSpPr>
          <p:nvPr>
            <p:ph type="ftr" sz="quarter" idx="4"/>
          </p:nvPr>
        </p:nvSpPr>
        <p:spPr>
          <a:noFill/>
        </p:spPr>
        <p:txBody>
          <a:bodyPr/>
          <a:lstStyle/>
          <a:p>
            <a:r>
              <a:rPr lang="en-US" smtClean="0">
                <a:latin typeface="Arial" charset="0"/>
              </a:rPr>
              <a:t>DEC Conference - Little Rock 10-20-06</a:t>
            </a:r>
          </a:p>
        </p:txBody>
      </p:sp>
      <p:sp>
        <p:nvSpPr>
          <p:cNvPr id="209924" name="Rectangle 7"/>
          <p:cNvSpPr>
            <a:spLocks noGrp="1" noChangeArrowheads="1"/>
          </p:cNvSpPr>
          <p:nvPr>
            <p:ph type="sldNum" sz="quarter" idx="5"/>
          </p:nvPr>
        </p:nvSpPr>
        <p:spPr>
          <a:noFill/>
        </p:spPr>
        <p:txBody>
          <a:bodyPr/>
          <a:lstStyle/>
          <a:p>
            <a:fld id="{27A53EE3-C0DC-4A9A-BFC3-F51D459BF8A8}" type="slidenum">
              <a:rPr lang="en-US" smtClean="0">
                <a:latin typeface="Arial" charset="0"/>
              </a:rPr>
              <a:pPr/>
              <a:t>5</a:t>
            </a:fld>
            <a:endParaRPr lang="en-US" smtClean="0">
              <a:latin typeface="Arial" charset="0"/>
            </a:endParaRPr>
          </a:p>
        </p:txBody>
      </p:sp>
      <p:sp>
        <p:nvSpPr>
          <p:cNvPr id="209925" name="Rectangle 2"/>
          <p:cNvSpPr>
            <a:spLocks noGrp="1" noRot="1" noChangeAspect="1" noChangeArrowheads="1" noTextEdit="1"/>
          </p:cNvSpPr>
          <p:nvPr>
            <p:ph type="sldImg"/>
          </p:nvPr>
        </p:nvSpPr>
        <p:spPr>
          <a:xfrm>
            <a:off x="457200" y="720725"/>
            <a:ext cx="6400800" cy="3600450"/>
          </a:xfrm>
          <a:ln/>
        </p:spPr>
      </p:sp>
      <p:sp>
        <p:nvSpPr>
          <p:cNvPr id="209926" name="Rectangle 3"/>
          <p:cNvSpPr>
            <a:spLocks noGrp="1" noChangeArrowheads="1"/>
          </p:cNvSpPr>
          <p:nvPr>
            <p:ph type="body" idx="1"/>
          </p:nvPr>
        </p:nvSpPr>
        <p:spPr>
          <a:noFill/>
          <a:ln/>
        </p:spPr>
        <p:txBody>
          <a:bodyPr/>
          <a:lstStyle/>
          <a:p>
            <a:pPr eaLnBrk="1" hangingPunct="1"/>
            <a:r>
              <a:rPr lang="en-US" dirty="0" smtClean="0">
                <a:latin typeface="Arial" charset="0"/>
              </a:rPr>
              <a:t>Scripts are not intended to teach children with autism to speak but are procedures for teaching them to interact with others.</a:t>
            </a:r>
          </a:p>
          <a:p>
            <a:pPr eaLnBrk="1" hangingPunct="1"/>
            <a:r>
              <a:rPr lang="en-US" dirty="0" smtClean="0">
                <a:latin typeface="Arial" charset="0"/>
              </a:rPr>
              <a:t>The intention is to teach the reciprocity of a conversation, the give and take, I say something you say something different.</a:t>
            </a:r>
          </a:p>
          <a:p>
            <a:pPr eaLnBrk="1" hangingPunct="1"/>
            <a:r>
              <a:rPr lang="en-US" dirty="0" smtClean="0">
                <a:latin typeface="Arial" charset="0"/>
              </a:rPr>
              <a:t>Children with autism may have extensive vocabularies, may be able to spontaneously mand for preferred items and tact hundreds of objects, have learned to greet others and answer dozens of questions but these skills do not guarantee that they will engage in or initiate conversation.  Scripts can be a useful teaching strategy for students who have small or large vocabularies.</a:t>
            </a:r>
          </a:p>
          <a:p>
            <a:pPr eaLnBrk="1" hangingPunct="1"/>
            <a:endParaRPr lang="en-US" dirty="0" smtClean="0">
              <a:latin typeface="Arial" charset="0"/>
            </a:endParaRPr>
          </a:p>
          <a:p>
            <a:pPr eaLnBrk="1" hangingPunct="1"/>
            <a:endParaRPr lang="en-US" dirty="0" smtClean="0">
              <a:latin typeface="Arial" charset="0"/>
            </a:endParaRPr>
          </a:p>
        </p:txBody>
      </p:sp>
    </p:spTree>
    <p:extLst>
      <p:ext uri="{BB962C8B-B14F-4D97-AF65-F5344CB8AC3E}">
        <p14:creationId xmlns:p14="http://schemas.microsoft.com/office/powerpoint/2010/main" val="3848307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B1294E-08E5-4EDD-B09F-53B33336F5BB}" type="slidenum">
              <a:rPr lang="en-US"/>
              <a:pPr/>
              <a:t>36</a:t>
            </a:fld>
            <a:endParaRPr lang="en-US"/>
          </a:p>
        </p:txBody>
      </p:sp>
      <p:sp>
        <p:nvSpPr>
          <p:cNvPr id="77826" name="Rectangle 2"/>
          <p:cNvSpPr>
            <a:spLocks noGrp="1" noRot="1" noChangeAspect="1" noChangeArrowheads="1" noTextEdit="1"/>
          </p:cNvSpPr>
          <p:nvPr>
            <p:ph type="sldImg"/>
          </p:nvPr>
        </p:nvSpPr>
        <p:spPr>
          <a:xfrm>
            <a:off x="457200" y="720725"/>
            <a:ext cx="6400800" cy="3600450"/>
          </a:xfrm>
          <a:ln/>
        </p:spPr>
      </p:sp>
      <p:sp>
        <p:nvSpPr>
          <p:cNvPr id="77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70534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smtClean="0"/>
              <a:t>Did you like using the schedule binders to play hide and seek</a:t>
            </a:r>
          </a:p>
          <a:p>
            <a:r>
              <a:rPr lang="en-US" dirty="0" smtClean="0"/>
              <a:t>Would</a:t>
            </a:r>
            <a:r>
              <a:rPr lang="en-US" baseline="0" dirty="0" smtClean="0"/>
              <a:t> you play hide and seek again</a:t>
            </a:r>
          </a:p>
          <a:p>
            <a:r>
              <a:rPr lang="en-US" baseline="0" dirty="0" smtClean="0"/>
              <a:t>Open ended question </a:t>
            </a:r>
          </a:p>
        </p:txBody>
      </p:sp>
      <p:sp>
        <p:nvSpPr>
          <p:cNvPr id="4" name="Slide Number Placeholder 3"/>
          <p:cNvSpPr>
            <a:spLocks noGrp="1"/>
          </p:cNvSpPr>
          <p:nvPr>
            <p:ph type="sldNum" sz="quarter" idx="10"/>
          </p:nvPr>
        </p:nvSpPr>
        <p:spPr/>
        <p:txBody>
          <a:bodyPr/>
          <a:lstStyle/>
          <a:p>
            <a:fld id="{1E7D8992-778A-0143-97B5-1D7780169F20}" type="slidenum">
              <a:rPr lang="en-US" smtClean="0"/>
              <a:t>45</a:t>
            </a:fld>
            <a:endParaRPr lang="en-US"/>
          </a:p>
        </p:txBody>
      </p:sp>
    </p:spTree>
    <p:extLst>
      <p:ext uri="{BB962C8B-B14F-4D97-AF65-F5344CB8AC3E}">
        <p14:creationId xmlns:p14="http://schemas.microsoft.com/office/powerpoint/2010/main" val="3155034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smtClean="0"/>
              <a:t>We define fluent activity schedule followers</a:t>
            </a:r>
            <a:r>
              <a:rPr lang="en-US" baseline="0" dirty="0" smtClean="0"/>
              <a:t> as </a:t>
            </a:r>
            <a:r>
              <a:rPr lang="en-US" sz="1300" dirty="0"/>
              <a:t>independently following their activity schedules with 90% or better accuracy</a:t>
            </a:r>
            <a:r>
              <a:rPr lang="en-US" dirty="0" smtClean="0">
                <a:effectLst/>
              </a:rPr>
              <a:t> for 3 consecutive sessions</a:t>
            </a:r>
          </a:p>
          <a:p>
            <a:r>
              <a:rPr lang="en-US" dirty="0" smtClean="0">
                <a:effectLst/>
              </a:rPr>
              <a:t>Peer participants </a:t>
            </a:r>
            <a:r>
              <a:rPr lang="en-US" dirty="0" err="1" smtClean="0">
                <a:effectLst/>
              </a:rPr>
              <a:t>wouldn</a:t>
            </a:r>
            <a:r>
              <a:rPr lang="fr-FR" dirty="0" smtClean="0">
                <a:effectLst/>
              </a:rPr>
              <a:t>’</a:t>
            </a:r>
            <a:r>
              <a:rPr lang="en-US" dirty="0" smtClean="0">
                <a:effectLst/>
              </a:rPr>
              <a:t>t want to play</a:t>
            </a:r>
            <a:endParaRPr lang="en-US" dirty="0"/>
          </a:p>
        </p:txBody>
      </p:sp>
      <p:sp>
        <p:nvSpPr>
          <p:cNvPr id="4" name="Slide Number Placeholder 3"/>
          <p:cNvSpPr>
            <a:spLocks noGrp="1"/>
          </p:cNvSpPr>
          <p:nvPr>
            <p:ph type="sldNum" sz="quarter" idx="10"/>
          </p:nvPr>
        </p:nvSpPr>
        <p:spPr/>
        <p:txBody>
          <a:bodyPr/>
          <a:lstStyle/>
          <a:p>
            <a:fld id="{1E7D8992-778A-0143-97B5-1D7780169F20}" type="slidenum">
              <a:rPr lang="en-US" smtClean="0"/>
              <a:t>46</a:t>
            </a:fld>
            <a:endParaRPr lang="en-US"/>
          </a:p>
        </p:txBody>
      </p:sp>
    </p:spTree>
    <p:extLst>
      <p:ext uri="{BB962C8B-B14F-4D97-AF65-F5344CB8AC3E}">
        <p14:creationId xmlns:p14="http://schemas.microsoft.com/office/powerpoint/2010/main" val="1831899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smtClean="0"/>
              <a:t>Criteria: 2 sessions at 90% or better to initiate fading, 1 session at 90% to move to next fading</a:t>
            </a:r>
            <a:r>
              <a:rPr lang="en-US" baseline="0" dirty="0" smtClean="0"/>
              <a:t> step</a:t>
            </a:r>
            <a:r>
              <a:rPr lang="en-US" dirty="0" smtClean="0"/>
              <a:t> </a:t>
            </a:r>
            <a:endParaRPr lang="en-US" dirty="0"/>
          </a:p>
        </p:txBody>
      </p:sp>
      <p:sp>
        <p:nvSpPr>
          <p:cNvPr id="4" name="Slide Number Placeholder 3"/>
          <p:cNvSpPr>
            <a:spLocks noGrp="1"/>
          </p:cNvSpPr>
          <p:nvPr>
            <p:ph type="sldNum" sz="quarter" idx="10"/>
          </p:nvPr>
        </p:nvSpPr>
        <p:spPr/>
        <p:txBody>
          <a:bodyPr/>
          <a:lstStyle/>
          <a:p>
            <a:fld id="{1E7D8992-778A-0143-97B5-1D7780169F20}" type="slidenum">
              <a:rPr lang="en-US" smtClean="0"/>
              <a:t>58</a:t>
            </a:fld>
            <a:endParaRPr lang="en-US"/>
          </a:p>
        </p:txBody>
      </p:sp>
    </p:spTree>
    <p:extLst>
      <p:ext uri="{BB962C8B-B14F-4D97-AF65-F5344CB8AC3E}">
        <p14:creationId xmlns:p14="http://schemas.microsoft.com/office/powerpoint/2010/main" val="3331069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smtClean="0"/>
              <a:t>Criteria: 2 sessions at 90% or better to initiate fading, 1 session at 90% to move to next fading</a:t>
            </a:r>
            <a:r>
              <a:rPr lang="en-US" baseline="0" dirty="0" smtClean="0"/>
              <a:t> step</a:t>
            </a:r>
            <a:r>
              <a:rPr lang="en-US" dirty="0" smtClean="0"/>
              <a:t> </a:t>
            </a:r>
            <a:endParaRPr lang="en-US" dirty="0"/>
          </a:p>
        </p:txBody>
      </p:sp>
      <p:sp>
        <p:nvSpPr>
          <p:cNvPr id="4" name="Slide Number Placeholder 3"/>
          <p:cNvSpPr>
            <a:spLocks noGrp="1"/>
          </p:cNvSpPr>
          <p:nvPr>
            <p:ph type="sldNum" sz="quarter" idx="10"/>
          </p:nvPr>
        </p:nvSpPr>
        <p:spPr/>
        <p:txBody>
          <a:bodyPr/>
          <a:lstStyle/>
          <a:p>
            <a:fld id="{1E7D8992-778A-0143-97B5-1D7780169F20}" type="slidenum">
              <a:rPr lang="en-US" smtClean="0"/>
              <a:t>60</a:t>
            </a:fld>
            <a:endParaRPr lang="en-US"/>
          </a:p>
        </p:txBody>
      </p:sp>
    </p:spTree>
    <p:extLst>
      <p:ext uri="{BB962C8B-B14F-4D97-AF65-F5344CB8AC3E}">
        <p14:creationId xmlns:p14="http://schemas.microsoft.com/office/powerpoint/2010/main" val="2848357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smtClean="0"/>
              <a:t>Criteria: 2 sessions at 90% or better to initiate fading, 1 session at 90% to move to next fading</a:t>
            </a:r>
            <a:r>
              <a:rPr lang="en-US" baseline="0" dirty="0" smtClean="0"/>
              <a:t> step</a:t>
            </a:r>
            <a:r>
              <a:rPr lang="en-US" dirty="0" smtClean="0"/>
              <a:t> </a:t>
            </a:r>
            <a:endParaRPr lang="en-US" dirty="0"/>
          </a:p>
        </p:txBody>
      </p:sp>
      <p:sp>
        <p:nvSpPr>
          <p:cNvPr id="4" name="Slide Number Placeholder 3"/>
          <p:cNvSpPr>
            <a:spLocks noGrp="1"/>
          </p:cNvSpPr>
          <p:nvPr>
            <p:ph type="sldNum" sz="quarter" idx="10"/>
          </p:nvPr>
        </p:nvSpPr>
        <p:spPr/>
        <p:txBody>
          <a:bodyPr/>
          <a:lstStyle/>
          <a:p>
            <a:fld id="{1E7D8992-778A-0143-97B5-1D7780169F20}" type="slidenum">
              <a:rPr lang="en-US" smtClean="0"/>
              <a:t>62</a:t>
            </a:fld>
            <a:endParaRPr lang="en-US"/>
          </a:p>
        </p:txBody>
      </p:sp>
    </p:spTree>
    <p:extLst>
      <p:ext uri="{BB962C8B-B14F-4D97-AF65-F5344CB8AC3E}">
        <p14:creationId xmlns:p14="http://schemas.microsoft.com/office/powerpoint/2010/main" val="1610074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smtClean="0"/>
              <a:t>Criteria: 2 sessions at 90% or better to initiate fading, 1 session at 90% to move to next fading</a:t>
            </a:r>
            <a:r>
              <a:rPr lang="en-US" baseline="0" dirty="0" smtClean="0"/>
              <a:t> step</a:t>
            </a:r>
            <a:r>
              <a:rPr lang="en-US" dirty="0" smtClean="0"/>
              <a:t> </a:t>
            </a:r>
            <a:endParaRPr lang="en-US" dirty="0"/>
          </a:p>
        </p:txBody>
      </p:sp>
      <p:sp>
        <p:nvSpPr>
          <p:cNvPr id="4" name="Slide Number Placeholder 3"/>
          <p:cNvSpPr>
            <a:spLocks noGrp="1"/>
          </p:cNvSpPr>
          <p:nvPr>
            <p:ph type="sldNum" sz="quarter" idx="10"/>
          </p:nvPr>
        </p:nvSpPr>
        <p:spPr/>
        <p:txBody>
          <a:bodyPr/>
          <a:lstStyle/>
          <a:p>
            <a:fld id="{1E7D8992-778A-0143-97B5-1D7780169F20}" type="slidenum">
              <a:rPr lang="en-US" smtClean="0"/>
              <a:t>64</a:t>
            </a:fld>
            <a:endParaRPr lang="en-US"/>
          </a:p>
        </p:txBody>
      </p:sp>
    </p:spTree>
    <p:extLst>
      <p:ext uri="{BB962C8B-B14F-4D97-AF65-F5344CB8AC3E}">
        <p14:creationId xmlns:p14="http://schemas.microsoft.com/office/powerpoint/2010/main" val="547940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smtClean="0"/>
              <a:t>Criteria: 2 sessions at 90% or better to initiate fading, 1 session at 90% to move to next fading</a:t>
            </a:r>
            <a:r>
              <a:rPr lang="en-US" baseline="0" dirty="0" smtClean="0"/>
              <a:t> step</a:t>
            </a:r>
            <a:r>
              <a:rPr lang="en-US" dirty="0" smtClean="0"/>
              <a:t> </a:t>
            </a:r>
            <a:endParaRPr lang="en-US" dirty="0"/>
          </a:p>
        </p:txBody>
      </p:sp>
      <p:sp>
        <p:nvSpPr>
          <p:cNvPr id="4" name="Slide Number Placeholder 3"/>
          <p:cNvSpPr>
            <a:spLocks noGrp="1"/>
          </p:cNvSpPr>
          <p:nvPr>
            <p:ph type="sldNum" sz="quarter" idx="10"/>
          </p:nvPr>
        </p:nvSpPr>
        <p:spPr/>
        <p:txBody>
          <a:bodyPr/>
          <a:lstStyle/>
          <a:p>
            <a:fld id="{1E7D8992-778A-0143-97B5-1D7780169F20}" type="slidenum">
              <a:rPr lang="en-US" smtClean="0"/>
              <a:t>66</a:t>
            </a:fld>
            <a:endParaRPr lang="en-US"/>
          </a:p>
        </p:txBody>
      </p:sp>
    </p:spTree>
    <p:extLst>
      <p:ext uri="{BB962C8B-B14F-4D97-AF65-F5344CB8AC3E}">
        <p14:creationId xmlns:p14="http://schemas.microsoft.com/office/powerpoint/2010/main" val="2933204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smtClean="0"/>
              <a:t>Criteria: 2 sessions at 90% or better to initiate fading, 1 session at 90% to move to next fading</a:t>
            </a:r>
            <a:r>
              <a:rPr lang="en-US" baseline="0" dirty="0" smtClean="0"/>
              <a:t> step</a:t>
            </a:r>
            <a:r>
              <a:rPr lang="en-US" dirty="0" smtClean="0"/>
              <a:t> </a:t>
            </a:r>
            <a:endParaRPr lang="en-US" dirty="0"/>
          </a:p>
        </p:txBody>
      </p:sp>
      <p:sp>
        <p:nvSpPr>
          <p:cNvPr id="4" name="Slide Number Placeholder 3"/>
          <p:cNvSpPr>
            <a:spLocks noGrp="1"/>
          </p:cNvSpPr>
          <p:nvPr>
            <p:ph type="sldNum" sz="quarter" idx="10"/>
          </p:nvPr>
        </p:nvSpPr>
        <p:spPr/>
        <p:txBody>
          <a:bodyPr/>
          <a:lstStyle/>
          <a:p>
            <a:fld id="{1E7D8992-778A-0143-97B5-1D7780169F20}" type="slidenum">
              <a:rPr lang="en-US" smtClean="0"/>
              <a:t>68</a:t>
            </a:fld>
            <a:endParaRPr lang="en-US"/>
          </a:p>
        </p:txBody>
      </p:sp>
    </p:spTree>
    <p:extLst>
      <p:ext uri="{BB962C8B-B14F-4D97-AF65-F5344CB8AC3E}">
        <p14:creationId xmlns:p14="http://schemas.microsoft.com/office/powerpoint/2010/main" val="2724921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smtClean="0"/>
              <a:t>Future</a:t>
            </a:r>
            <a:r>
              <a:rPr lang="en-US" baseline="0" dirty="0" smtClean="0"/>
              <a:t> directions: may use older kids, might use looser definitions </a:t>
            </a:r>
          </a:p>
          <a:p>
            <a:r>
              <a:rPr lang="en-US" baseline="0" dirty="0" smtClean="0"/>
              <a:t>Other types of game play in which schedules could be faded</a:t>
            </a:r>
            <a:endParaRPr lang="en-US" dirty="0"/>
          </a:p>
        </p:txBody>
      </p:sp>
      <p:sp>
        <p:nvSpPr>
          <p:cNvPr id="4" name="Slide Number Placeholder 3"/>
          <p:cNvSpPr>
            <a:spLocks noGrp="1"/>
          </p:cNvSpPr>
          <p:nvPr>
            <p:ph type="sldNum" sz="quarter" idx="10"/>
          </p:nvPr>
        </p:nvSpPr>
        <p:spPr/>
        <p:txBody>
          <a:bodyPr/>
          <a:lstStyle/>
          <a:p>
            <a:fld id="{1E7D8992-778A-0143-97B5-1D7780169F20}" type="slidenum">
              <a:rPr lang="en-US" smtClean="0"/>
              <a:t>80</a:t>
            </a:fld>
            <a:endParaRPr lang="en-US"/>
          </a:p>
        </p:txBody>
      </p:sp>
    </p:spTree>
    <p:extLst>
      <p:ext uri="{BB962C8B-B14F-4D97-AF65-F5344CB8AC3E}">
        <p14:creationId xmlns:p14="http://schemas.microsoft.com/office/powerpoint/2010/main" val="2508163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a:noFill/>
        </p:spPr>
        <p:txBody>
          <a:bodyPr/>
          <a:lstStyle/>
          <a:p>
            <a:r>
              <a:rPr lang="en-US" smtClean="0">
                <a:latin typeface="Arial" charset="0"/>
              </a:rPr>
              <a:t>Endicott &amp; Reagon</a:t>
            </a:r>
          </a:p>
        </p:txBody>
      </p:sp>
      <p:sp>
        <p:nvSpPr>
          <p:cNvPr id="210947" name="Rectangle 6"/>
          <p:cNvSpPr>
            <a:spLocks noGrp="1" noChangeArrowheads="1"/>
          </p:cNvSpPr>
          <p:nvPr>
            <p:ph type="ftr" sz="quarter" idx="4"/>
          </p:nvPr>
        </p:nvSpPr>
        <p:spPr>
          <a:noFill/>
        </p:spPr>
        <p:txBody>
          <a:bodyPr/>
          <a:lstStyle/>
          <a:p>
            <a:r>
              <a:rPr lang="en-US" smtClean="0">
                <a:latin typeface="Arial" charset="0"/>
              </a:rPr>
              <a:t>DEC Conference - Little Rock 10-20-06</a:t>
            </a:r>
          </a:p>
        </p:txBody>
      </p:sp>
      <p:sp>
        <p:nvSpPr>
          <p:cNvPr id="210948" name="Rectangle 7"/>
          <p:cNvSpPr>
            <a:spLocks noGrp="1" noChangeArrowheads="1"/>
          </p:cNvSpPr>
          <p:nvPr>
            <p:ph type="sldNum" sz="quarter" idx="5"/>
          </p:nvPr>
        </p:nvSpPr>
        <p:spPr>
          <a:noFill/>
        </p:spPr>
        <p:txBody>
          <a:bodyPr/>
          <a:lstStyle/>
          <a:p>
            <a:fld id="{2B36AE46-4AEF-408E-BC86-D58EA0403DD2}" type="slidenum">
              <a:rPr lang="en-US" smtClean="0">
                <a:latin typeface="Arial" charset="0"/>
              </a:rPr>
              <a:pPr/>
              <a:t>6</a:t>
            </a:fld>
            <a:endParaRPr lang="en-US" smtClean="0">
              <a:latin typeface="Arial" charset="0"/>
            </a:endParaRPr>
          </a:p>
        </p:txBody>
      </p:sp>
      <p:sp>
        <p:nvSpPr>
          <p:cNvPr id="210949" name="Rectangle 2"/>
          <p:cNvSpPr>
            <a:spLocks noGrp="1" noRot="1" noChangeAspect="1" noChangeArrowheads="1" noTextEdit="1"/>
          </p:cNvSpPr>
          <p:nvPr>
            <p:ph type="sldImg"/>
          </p:nvPr>
        </p:nvSpPr>
        <p:spPr>
          <a:xfrm>
            <a:off x="457200" y="720725"/>
            <a:ext cx="6400800" cy="3600450"/>
          </a:xfrm>
          <a:ln/>
        </p:spPr>
      </p:sp>
      <p:sp>
        <p:nvSpPr>
          <p:cNvPr id="210950" name="Rectangle 3"/>
          <p:cNvSpPr>
            <a:spLocks noGrp="1" noChangeArrowheads="1"/>
          </p:cNvSpPr>
          <p:nvPr>
            <p:ph type="body" idx="1"/>
          </p:nvPr>
        </p:nvSpPr>
        <p:spPr>
          <a:noFill/>
          <a:ln/>
        </p:spPr>
        <p:txBody>
          <a:bodyPr/>
          <a:lstStyle/>
          <a:p>
            <a:pPr eaLnBrk="1" hangingPunct="1"/>
            <a:r>
              <a:rPr lang="en-US" smtClean="0">
                <a:latin typeface="Arial" charset="0"/>
              </a:rPr>
              <a:t>Scripts are most beneficial when they are individualized for the child based on the child’s ability to imitate</a:t>
            </a:r>
          </a:p>
        </p:txBody>
      </p:sp>
    </p:spTree>
    <p:extLst>
      <p:ext uri="{BB962C8B-B14F-4D97-AF65-F5344CB8AC3E}">
        <p14:creationId xmlns:p14="http://schemas.microsoft.com/office/powerpoint/2010/main" val="2192523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materials were for a restaurant scenario. This is because it’s a common </a:t>
            </a:r>
            <a:r>
              <a:rPr lang="en-US" dirty="0" err="1" smtClean="0"/>
              <a:t>sociodramatic</a:t>
            </a:r>
            <a:r>
              <a:rPr lang="en-US" dirty="0" smtClean="0"/>
              <a:t> play scenario for preschoolers, and it lends itself</a:t>
            </a:r>
            <a:r>
              <a:rPr lang="en-US" baseline="0" dirty="0" smtClean="0"/>
              <a:t> well to three separate roles (waiter, diner, and chef).</a:t>
            </a:r>
            <a:endParaRPr lang="en-US" dirty="0"/>
          </a:p>
        </p:txBody>
      </p:sp>
      <p:sp>
        <p:nvSpPr>
          <p:cNvPr id="4" name="Slide Number Placeholder 3"/>
          <p:cNvSpPr>
            <a:spLocks noGrp="1"/>
          </p:cNvSpPr>
          <p:nvPr>
            <p:ph type="sldNum" sz="quarter" idx="10"/>
          </p:nvPr>
        </p:nvSpPr>
        <p:spPr/>
        <p:txBody>
          <a:bodyPr/>
          <a:lstStyle/>
          <a:p>
            <a:fld id="{52EC03A9-114F-FB4F-8E1E-BFEC787EF9E2}" type="slidenum">
              <a:rPr lang="en-US" smtClean="0"/>
              <a:t>86</a:t>
            </a:fld>
            <a:endParaRPr lang="en-US"/>
          </a:p>
        </p:txBody>
      </p:sp>
    </p:spTree>
    <p:extLst>
      <p:ext uri="{BB962C8B-B14F-4D97-AF65-F5344CB8AC3E}">
        <p14:creationId xmlns:p14="http://schemas.microsoft.com/office/powerpoint/2010/main" val="2215094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activity schedules will be linked such that an interaction or interaction sequence from one participant to another will signal the beginning of an To get a better understanding of how this would look, I have a video of adults playing the roles of the participants. You’ll see initial instruction be given, and one rotation of the play sequence.</a:t>
            </a:r>
          </a:p>
          <a:p>
            <a:r>
              <a:rPr lang="en-US" baseline="0" dirty="0" smtClean="0"/>
              <a:t> *After: questions?*</a:t>
            </a:r>
          </a:p>
          <a:p>
            <a:r>
              <a:rPr lang="en-US" baseline="0" dirty="0" smtClean="0"/>
              <a:t>interaction or interaction sequence for that other participant. </a:t>
            </a:r>
            <a:endParaRPr lang="en-US" dirty="0"/>
          </a:p>
        </p:txBody>
      </p:sp>
      <p:sp>
        <p:nvSpPr>
          <p:cNvPr id="4" name="Slide Number Placeholder 3"/>
          <p:cNvSpPr>
            <a:spLocks noGrp="1"/>
          </p:cNvSpPr>
          <p:nvPr>
            <p:ph type="sldNum" sz="quarter" idx="10"/>
          </p:nvPr>
        </p:nvSpPr>
        <p:spPr/>
        <p:txBody>
          <a:bodyPr/>
          <a:lstStyle/>
          <a:p>
            <a:fld id="{52EC03A9-114F-FB4F-8E1E-BFEC787EF9E2}" type="slidenum">
              <a:rPr lang="en-US" smtClean="0"/>
              <a:t>91</a:t>
            </a:fld>
            <a:endParaRPr lang="en-US"/>
          </a:p>
        </p:txBody>
      </p:sp>
    </p:spTree>
    <p:extLst>
      <p:ext uri="{BB962C8B-B14F-4D97-AF65-F5344CB8AC3E}">
        <p14:creationId xmlns:p14="http://schemas.microsoft.com/office/powerpoint/2010/main" val="2338485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C03A9-114F-FB4F-8E1E-BFEC787EF9E2}" type="slidenum">
              <a:rPr lang="en-US" smtClean="0"/>
              <a:t>94</a:t>
            </a:fld>
            <a:endParaRPr lang="en-US"/>
          </a:p>
        </p:txBody>
      </p:sp>
    </p:spTree>
    <p:extLst>
      <p:ext uri="{BB962C8B-B14F-4D97-AF65-F5344CB8AC3E}">
        <p14:creationId xmlns:p14="http://schemas.microsoft.com/office/powerpoint/2010/main" val="856947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lvl="1" defTabSz="483306">
              <a:defRPr/>
            </a:pPr>
            <a:r>
              <a:rPr lang="en-US" dirty="0" smtClean="0"/>
              <a:t>Each time sessions were conducted all three toys were played with</a:t>
            </a:r>
          </a:p>
          <a:p>
            <a:endParaRPr lang="en-US" dirty="0"/>
          </a:p>
        </p:txBody>
      </p:sp>
      <p:sp>
        <p:nvSpPr>
          <p:cNvPr id="4" name="Slide Number Placeholder 3"/>
          <p:cNvSpPr>
            <a:spLocks noGrp="1"/>
          </p:cNvSpPr>
          <p:nvPr>
            <p:ph type="sldNum" sz="quarter" idx="10"/>
          </p:nvPr>
        </p:nvSpPr>
        <p:spPr/>
        <p:txBody>
          <a:bodyPr/>
          <a:lstStyle/>
          <a:p>
            <a:fld id="{3D8E1488-2809-9B4C-A640-20B01DD2EB92}" type="slidenum">
              <a:rPr lang="en-US" smtClean="0"/>
              <a:t>13</a:t>
            </a:fld>
            <a:endParaRPr lang="en-US"/>
          </a:p>
        </p:txBody>
      </p:sp>
    </p:spTree>
    <p:extLst>
      <p:ext uri="{BB962C8B-B14F-4D97-AF65-F5344CB8AC3E}">
        <p14:creationId xmlns:p14="http://schemas.microsoft.com/office/powerpoint/2010/main" val="2206963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smtClean="0"/>
              <a:t>Fluent activity schedule followers: 3 sessions</a:t>
            </a:r>
            <a:r>
              <a:rPr lang="en-US" baseline="0" dirty="0" smtClean="0"/>
              <a:t> at 80% or better accuracy</a:t>
            </a:r>
            <a:endParaRPr lang="en-US" dirty="0"/>
          </a:p>
        </p:txBody>
      </p:sp>
      <p:sp>
        <p:nvSpPr>
          <p:cNvPr id="4" name="Slide Number Placeholder 3"/>
          <p:cNvSpPr>
            <a:spLocks noGrp="1"/>
          </p:cNvSpPr>
          <p:nvPr>
            <p:ph type="sldNum" sz="quarter" idx="10"/>
          </p:nvPr>
        </p:nvSpPr>
        <p:spPr/>
        <p:txBody>
          <a:bodyPr/>
          <a:lstStyle/>
          <a:p>
            <a:fld id="{3D8E1488-2809-9B4C-A640-20B01DD2EB92}" type="slidenum">
              <a:rPr lang="en-US" smtClean="0"/>
              <a:t>24</a:t>
            </a:fld>
            <a:endParaRPr lang="en-US"/>
          </a:p>
        </p:txBody>
      </p:sp>
    </p:spTree>
    <p:extLst>
      <p:ext uri="{BB962C8B-B14F-4D97-AF65-F5344CB8AC3E}">
        <p14:creationId xmlns:p14="http://schemas.microsoft.com/office/powerpoint/2010/main" val="1272945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8C3182-C31E-4E67-952B-B2583A43C1F6}" type="slidenum">
              <a:rPr lang="en-US"/>
              <a:pPr/>
              <a:t>30</a:t>
            </a:fld>
            <a:endParaRPr lang="en-US"/>
          </a:p>
        </p:txBody>
      </p:sp>
      <p:sp>
        <p:nvSpPr>
          <p:cNvPr id="67586" name="Rectangle 2"/>
          <p:cNvSpPr>
            <a:spLocks noGrp="1" noRot="1" noChangeAspect="1" noChangeArrowheads="1" noTextEdit="1"/>
          </p:cNvSpPr>
          <p:nvPr>
            <p:ph type="sldImg"/>
          </p:nvPr>
        </p:nvSpPr>
        <p:spPr>
          <a:xfrm>
            <a:off x="457200" y="720725"/>
            <a:ext cx="6400800" cy="3600450"/>
          </a:xfrm>
          <a:ln/>
        </p:spPr>
      </p:sp>
      <p:sp>
        <p:nvSpPr>
          <p:cNvPr id="67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94606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7D4888-8489-49E1-9D7D-BE91E69D2CEB}" type="slidenum">
              <a:rPr lang="en-US"/>
              <a:pPr/>
              <a:t>31</a:t>
            </a:fld>
            <a:endParaRPr lang="en-US"/>
          </a:p>
        </p:txBody>
      </p:sp>
      <p:sp>
        <p:nvSpPr>
          <p:cNvPr id="50178" name="Rectangle 2"/>
          <p:cNvSpPr>
            <a:spLocks noGrp="1" noRot="1" noChangeAspect="1" noChangeArrowheads="1" noTextEdit="1"/>
          </p:cNvSpPr>
          <p:nvPr>
            <p:ph type="sldImg"/>
          </p:nvPr>
        </p:nvSpPr>
        <p:spPr>
          <a:xfrm>
            <a:off x="457200" y="720725"/>
            <a:ext cx="6400800" cy="3600450"/>
          </a:xfrm>
          <a:ln/>
        </p:spPr>
      </p:sp>
      <p:sp>
        <p:nvSpPr>
          <p:cNvPr id="50179" name="Rectangle 3"/>
          <p:cNvSpPr>
            <a:spLocks noGrp="1" noChangeArrowheads="1"/>
          </p:cNvSpPr>
          <p:nvPr>
            <p:ph type="body" idx="1"/>
          </p:nvPr>
        </p:nvSpPr>
        <p:spPr/>
        <p:txBody>
          <a:bodyPr/>
          <a:lstStyle/>
          <a:p>
            <a:r>
              <a:rPr lang="en-US" b="1"/>
              <a:t>Say this: </a:t>
            </a:r>
            <a:r>
              <a:rPr lang="en-US"/>
              <a:t>Although the research cited above has demonstrated effective methods to increase social interaction and initiations, to date, no studies have examined the effects of a joint activity schedule in which two children with autism follow the same schedule on peer play or peer interactions. Based on the demonstrated effectiveness of independent activity schedules and scripts, the primary purpose of the current study is to extend the literature on peer play by systematically replicating MacDuff et al (1993). The current study examines the effects of teaching two children with autism to follow a joint activity schedule on peer play. A secondary purpose of this study is to examine the effects of scripts and script fading procedures within a peer play schedule on play initiations between two children with autism</a:t>
            </a:r>
          </a:p>
        </p:txBody>
      </p:sp>
    </p:spTree>
    <p:extLst>
      <p:ext uri="{BB962C8B-B14F-4D97-AF65-F5344CB8AC3E}">
        <p14:creationId xmlns:p14="http://schemas.microsoft.com/office/powerpoint/2010/main" val="1819103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09F5CC-3EBD-49AC-92B7-7618456BB7C4}" type="slidenum">
              <a:rPr lang="en-US"/>
              <a:pPr/>
              <a:t>33</a:t>
            </a:fld>
            <a:endParaRPr lang="en-US"/>
          </a:p>
        </p:txBody>
      </p:sp>
      <p:sp>
        <p:nvSpPr>
          <p:cNvPr id="51202" name="Rectangle 2"/>
          <p:cNvSpPr>
            <a:spLocks noGrp="1" noRot="1" noChangeAspect="1" noChangeArrowheads="1" noTextEdit="1"/>
          </p:cNvSpPr>
          <p:nvPr>
            <p:ph type="sldImg"/>
          </p:nvPr>
        </p:nvSpPr>
        <p:spPr>
          <a:xfrm>
            <a:off x="457200" y="720725"/>
            <a:ext cx="6400800" cy="3600450"/>
          </a:xfrm>
          <a:ln/>
        </p:spPr>
      </p:sp>
      <p:sp>
        <p:nvSpPr>
          <p:cNvPr id="51203" name="Rectangle 3"/>
          <p:cNvSpPr>
            <a:spLocks noGrp="1" noChangeArrowheads="1"/>
          </p:cNvSpPr>
          <p:nvPr>
            <p:ph type="body" idx="1"/>
          </p:nvPr>
        </p:nvSpPr>
        <p:spPr/>
        <p:txBody>
          <a:bodyPr/>
          <a:lstStyle/>
          <a:p>
            <a:r>
              <a:rPr lang="en-US"/>
              <a:t>As a fluent schedule follower, the participants could follow an independent activity schedule with no prompts, with novel activities, and in any sequence. They could also choose activities they would like to engage in when given several options, and use a timer for open ended activities. </a:t>
            </a:r>
          </a:p>
        </p:txBody>
      </p:sp>
    </p:spTree>
    <p:extLst>
      <p:ext uri="{BB962C8B-B14F-4D97-AF65-F5344CB8AC3E}">
        <p14:creationId xmlns:p14="http://schemas.microsoft.com/office/powerpoint/2010/main" val="2778009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B65FF-82EC-4312-81CC-52D8E2C50ACC}" type="slidenum">
              <a:rPr lang="en-US"/>
              <a:pPr/>
              <a:t>34</a:t>
            </a:fld>
            <a:endParaRPr lang="en-US"/>
          </a:p>
        </p:txBody>
      </p:sp>
      <p:sp>
        <p:nvSpPr>
          <p:cNvPr id="57346" name="Rectangle 2"/>
          <p:cNvSpPr>
            <a:spLocks noGrp="1" noRot="1" noChangeAspect="1" noChangeArrowheads="1" noTextEdit="1"/>
          </p:cNvSpPr>
          <p:nvPr>
            <p:ph type="sldImg"/>
          </p:nvPr>
        </p:nvSpPr>
        <p:spPr>
          <a:xfrm>
            <a:off x="457200" y="720725"/>
            <a:ext cx="6400800" cy="3600450"/>
          </a:xfrm>
          <a:ln/>
        </p:spPr>
      </p:sp>
      <p:sp>
        <p:nvSpPr>
          <p:cNvPr id="57347" name="Rectangle 3"/>
          <p:cNvSpPr>
            <a:spLocks noGrp="1" noChangeArrowheads="1"/>
          </p:cNvSpPr>
          <p:nvPr>
            <p:ph type="body" idx="1"/>
          </p:nvPr>
        </p:nvSpPr>
        <p:spPr/>
        <p:txBody>
          <a:bodyPr/>
          <a:lstStyle/>
          <a:p>
            <a:r>
              <a:rPr lang="en-US"/>
              <a:t>There were 4 pages in the joint activity schedule. Each participant within a dyad had a pre-chosen game page and an page which they could choose which game to play. At the top of the page was a picture of the participant who was responsible for that page. This signaled which participant was responsible for initiations, choices, obtaining materials and putting the materials away.  For the pre-chosen page, there was a picture that represented the game in which the participants were to play in the middle of the page. For the choice page, the middle of the page was empty. This signaled the participants to choose a picture of a game they would like to play from choice board consisting of 4 pictures of different games. After choosing which game he would like to play, the participant would then bring the picture to the schedule and stick it to the page. </a:t>
            </a:r>
          </a:p>
          <a:p>
            <a:r>
              <a:rPr lang="en-US"/>
              <a:t>For all pages, the script was displayed at the bottom of the page. </a:t>
            </a:r>
          </a:p>
        </p:txBody>
      </p:sp>
    </p:spTree>
    <p:extLst>
      <p:ext uri="{BB962C8B-B14F-4D97-AF65-F5344CB8AC3E}">
        <p14:creationId xmlns:p14="http://schemas.microsoft.com/office/powerpoint/2010/main" val="4073542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B29C26-910C-4AA7-85A7-7443F99A4084}" type="slidenum">
              <a:rPr lang="en-US"/>
              <a:pPr/>
              <a:t>35</a:t>
            </a:fld>
            <a:endParaRPr lang="en-US"/>
          </a:p>
        </p:txBody>
      </p:sp>
      <p:sp>
        <p:nvSpPr>
          <p:cNvPr id="61442" name="Rectangle 2"/>
          <p:cNvSpPr>
            <a:spLocks noGrp="1" noRot="1" noChangeAspect="1" noChangeArrowheads="1" noTextEdit="1"/>
          </p:cNvSpPr>
          <p:nvPr>
            <p:ph type="sldImg"/>
          </p:nvPr>
        </p:nvSpPr>
        <p:spPr>
          <a:xfrm>
            <a:off x="457200" y="720725"/>
            <a:ext cx="6400800" cy="3600450"/>
          </a:xfrm>
          <a:ln/>
        </p:spPr>
      </p:sp>
      <p:sp>
        <p:nvSpPr>
          <p:cNvPr id="61443" name="Rectangle 3"/>
          <p:cNvSpPr>
            <a:spLocks noGrp="1" noChangeArrowheads="1"/>
          </p:cNvSpPr>
          <p:nvPr>
            <p:ph type="body" idx="1"/>
          </p:nvPr>
        </p:nvSpPr>
        <p:spPr/>
        <p:txBody>
          <a:bodyPr/>
          <a:lstStyle/>
          <a:p>
            <a:pPr>
              <a:lnSpc>
                <a:spcPct val="80000"/>
              </a:lnSpc>
            </a:pPr>
            <a:r>
              <a:rPr lang="en-US" sz="1100" dirty="0"/>
              <a:t>This graph represents peer engagement and the number of games completed together. The x axis represents sessions the primary y axis is percentage of intervals  and the secondary y axis represents the number of games played together. The open boxes represent games played, the closed boxes represent prompted engagement, and the closed triangles represent independent social engagement.</a:t>
            </a:r>
          </a:p>
          <a:p>
            <a:pPr>
              <a:lnSpc>
                <a:spcPct val="80000"/>
              </a:lnSpc>
            </a:pPr>
            <a:r>
              <a:rPr lang="en-US" sz="1100" dirty="0"/>
              <a:t> For Dyad 1, peer engagement was low during baseline and with the implementation of the teaching phase, immediately increased and remained high. They remained in teaching because one participant, Ali, did not meet the script phase change criteria which I will discuss in a moment. After entering into maintenance, peer engagement remained high. They currently have completed the </a:t>
            </a:r>
            <a:r>
              <a:rPr lang="en-US" sz="1100" dirty="0" err="1"/>
              <a:t>resequencing</a:t>
            </a:r>
            <a:r>
              <a:rPr lang="en-US" sz="1100" dirty="0"/>
              <a:t> phase and will be entering into generalization next. Games played also immediately increased during the teaching phase and remained at the maximum of 4 games throughout the following phases</a:t>
            </a:r>
          </a:p>
          <a:p>
            <a:pPr>
              <a:lnSpc>
                <a:spcPct val="80000"/>
              </a:lnSpc>
            </a:pPr>
            <a:r>
              <a:rPr lang="en-US" sz="1100" dirty="0"/>
              <a:t>For dyad 2, engagement was around 30% during baseline and they only played one game together. Peer engagement and games played immediately increased after implementing the teaching phase as well and remained high through all phases. With dyad 2, we conducted a reversal probe to see if peer engagement would remain without the joint activity schedule. As you can see, in the first probe engagement remained high, however, they were only engaged with one highly preferred game. During the second session without the schedule, they did not play together at all. We reintroduced the schedule in the generalization phase, and engagement immediately increased to levels prior to the reversal. </a:t>
            </a:r>
          </a:p>
          <a:p>
            <a:pPr>
              <a:lnSpc>
                <a:spcPct val="80000"/>
              </a:lnSpc>
            </a:pPr>
            <a:r>
              <a:rPr lang="en-US" sz="1100" dirty="0"/>
              <a:t>For the third dyad, baseline was more variable. They played up to three games together, but interaction was very brief and peer engagement was variable, with an average of approximately 30% engaged. After implementing the teaching phase, peer engagement slightly increased, however it took them almost twice as many sessions to meet the phase change criteria. This may be because of two reasons. Anecdotal reports from the instructors said one participant was prompt resistant and engaged in inappropriate behavior when prompted and the participants expressed “boredom” from the games, making comments that they didn’t want to play theses games any more. However, after implementing the maintenance phase, the peer engagement remained high. They are currently in the </a:t>
            </a:r>
            <a:r>
              <a:rPr lang="en-US" sz="1100" dirty="0" err="1"/>
              <a:t>resequencing</a:t>
            </a:r>
            <a:r>
              <a:rPr lang="en-US" sz="1100" dirty="0"/>
              <a:t> phase. </a:t>
            </a:r>
          </a:p>
        </p:txBody>
      </p:sp>
    </p:spTree>
    <p:extLst>
      <p:ext uri="{BB962C8B-B14F-4D97-AF65-F5344CB8AC3E}">
        <p14:creationId xmlns:p14="http://schemas.microsoft.com/office/powerpoint/2010/main" val="2608203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27099"/>
            <a:ext cx="10363200" cy="1470025"/>
          </a:xfrm>
        </p:spPr>
        <p:txBody>
          <a:bodyPr anchor="b" anchorCtr="0"/>
          <a:lstStyle>
            <a:lvl1pPr>
              <a:defRPr sz="5400">
                <a:solidFill>
                  <a:srgbClr val="022B68"/>
                </a:solidFill>
                <a:effectLst>
                  <a:outerShdw blurRad="50800" dist="25400" dir="5400000" algn="t" rotWithShape="0">
                    <a:prstClr val="black">
                      <a:alpha val="40000"/>
                    </a:prstClr>
                  </a:outerShdw>
                </a:effectLst>
              </a:defRPr>
            </a:lvl1pPr>
          </a:lstStyle>
          <a:p>
            <a:r>
              <a:rPr lang="en-US" dirty="0" smtClean="0"/>
              <a:t>Click to edit Master title style</a:t>
            </a:r>
            <a:endParaRPr dirty="0"/>
          </a:p>
        </p:txBody>
      </p:sp>
      <p:sp>
        <p:nvSpPr>
          <p:cNvPr id="3" name="Subtitle 2"/>
          <p:cNvSpPr>
            <a:spLocks noGrp="1"/>
          </p:cNvSpPr>
          <p:nvPr>
            <p:ph type="subTitle" idx="1"/>
          </p:nvPr>
        </p:nvSpPr>
        <p:spPr>
          <a:xfrm>
            <a:off x="914401" y="3810000"/>
            <a:ext cx="10361083" cy="1752600"/>
          </a:xfrm>
        </p:spPr>
        <p:txBody>
          <a:bodyPr>
            <a:normAutofit/>
          </a:bodyPr>
          <a:lstStyle>
            <a:lvl1pPr marL="0" indent="0" algn="ctr">
              <a:spcBef>
                <a:spcPts val="300"/>
              </a:spcBef>
              <a:buNone/>
              <a:defRPr sz="2400">
                <a:solidFill>
                  <a:schemeClr val="accent1">
                    <a:lumMod val="60000"/>
                    <a:lumOff val="40000"/>
                  </a:schemeClr>
                </a:soli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0631A070-80AB-B544-9A8C-1802EBBBD33F}" type="datetimeFigureOut">
              <a:rPr lang="en-US" smtClean="0"/>
              <a:pPr/>
              <a:t>10/10/2019</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631A070-80AB-B544-9A8C-1802EBBBD33F}" type="datetimeFigureOut">
              <a:rPr lang="en-US" smtClean="0"/>
              <a:pPr/>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2132D-A370-6F42-A312-F08685D74F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50400" y="537882"/>
            <a:ext cx="2032000" cy="532503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914401" y="537882"/>
            <a:ext cx="7853083" cy="53250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631A070-80AB-B544-9A8C-1802EBBBD33F}" type="datetimeFigureOut">
              <a:rPr lang="en-US" smtClean="0"/>
              <a:pPr/>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2132D-A370-6F42-A312-F08685D74F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effectLst/>
                <a:latin typeface="+mj-lt"/>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1pPr>
              <a:defRPr b="0">
                <a:latin typeface="+mn-lt"/>
                <a:cs typeface="Arial" pitchFamily="34" charset="0"/>
              </a:defRPr>
            </a:lvl1pPr>
            <a:lvl2pPr>
              <a:buClr>
                <a:schemeClr val="accent1">
                  <a:lumMod val="60000"/>
                  <a:lumOff val="40000"/>
                </a:schemeClr>
              </a:buClr>
              <a:defRPr b="0">
                <a:latin typeface="+mn-lt"/>
                <a:cs typeface="Arial" pitchFamily="34" charset="0"/>
              </a:defRPr>
            </a:lvl2pPr>
            <a:lvl3pPr>
              <a:defRPr b="0">
                <a:latin typeface="+mn-lt"/>
                <a:cs typeface="Arial" pitchFamily="34" charset="0"/>
              </a:defRPr>
            </a:lvl3pPr>
            <a:lvl4pPr>
              <a:defRPr b="0">
                <a:latin typeface="+mn-lt"/>
                <a:cs typeface="Arial" pitchFamily="34" charset="0"/>
              </a:defRPr>
            </a:lvl4pPr>
            <a:lvl5pPr>
              <a:defRPr b="0">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0631A070-80AB-B544-9A8C-1802EBBBD33F}" type="datetimeFigureOut">
              <a:rPr lang="en-US" smtClean="0"/>
              <a:pPr/>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2132D-A370-6F42-A312-F08685D74F7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2209801"/>
            <a:ext cx="48768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400800" y="2209801"/>
            <a:ext cx="48768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631A070-80AB-B544-9A8C-1802EBBBD33F}" type="datetimeFigureOut">
              <a:rPr lang="en-US" smtClean="0"/>
              <a:pPr/>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52132D-A370-6F42-A312-F08685D74F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14400" y="2027238"/>
            <a:ext cx="4876800" cy="639762"/>
          </a:xfrm>
        </p:spPr>
        <p:txBody>
          <a:bodyPr anchor="ctr" anchorCtr="0"/>
          <a:lstStyle>
            <a:lvl1pPr marL="0" indent="0" algn="ctr">
              <a:spcBef>
                <a:spcPts val="300"/>
              </a:spcBef>
              <a:buNone/>
              <a:defRPr sz="24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914400" y="2819400"/>
            <a:ext cx="48768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00800" y="2027238"/>
            <a:ext cx="4876800" cy="639762"/>
          </a:xfrm>
        </p:spPr>
        <p:txBody>
          <a:bodyPr anchor="ctr" anchorCtr="0"/>
          <a:lstStyle>
            <a:lvl1pPr marL="0" indent="0" algn="ctr">
              <a:spcBef>
                <a:spcPts val="300"/>
              </a:spcBef>
              <a:buNone/>
              <a:defRPr sz="24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400800" y="2819400"/>
            <a:ext cx="48768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631A070-80AB-B544-9A8C-1802EBBBD33F}" type="datetimeFigureOut">
              <a:rPr lang="en-US" smtClean="0"/>
              <a:pPr/>
              <a:t>10/10/2019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52132D-A370-6F42-A312-F08685D74F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fld id="{0631A070-80AB-B544-9A8C-1802EBBBD33F}" type="datetimeFigureOut">
              <a:rPr lang="en-US" smtClean="0"/>
              <a:pPr/>
              <a:t>10/10/2019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52132D-A370-6F42-A312-F08685D74F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31A070-80AB-B544-9A8C-1802EBBBD33F}" type="datetimeFigureOut">
              <a:rPr lang="en-US" smtClean="0"/>
              <a:pPr/>
              <a:t>10/10/2019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52132D-A370-6F42-A312-F08685D74F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78541" y="914400"/>
            <a:ext cx="4876800" cy="1162050"/>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6394824" y="457204"/>
            <a:ext cx="4876800" cy="5410201"/>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78541" y="2590804"/>
            <a:ext cx="4876800" cy="2895601"/>
          </a:xfrm>
        </p:spPr>
        <p:txBody>
          <a:bodyPr>
            <a:normAutofit/>
          </a:bodyPr>
          <a:lstStyle>
            <a:lvl1pPr marL="0" indent="0" algn="ctr">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31A070-80AB-B544-9A8C-1802EBBBD33F}" type="datetimeFigureOut">
              <a:rPr lang="en-US" smtClean="0"/>
              <a:pPr/>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98684" y="914400"/>
            <a:ext cx="48768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accent1">
                    <a:lumMod val="60000"/>
                    <a:lumOff val="40000"/>
                  </a:schemeClr>
                </a:solidFill>
                <a:effectLst>
                  <a:outerShdw blurRad="38100" dist="12700" algn="l" rotWithShape="0">
                    <a:prstClr val="black">
                      <a:alpha val="40000"/>
                    </a:prstClr>
                  </a:outerShdw>
                </a:effectLst>
                <a:latin typeface="+mj-lt"/>
                <a:ea typeface="+mj-ea"/>
                <a:cs typeface="+mj-cs"/>
              </a:defRPr>
            </a:lvl1pPr>
          </a:lstStyle>
          <a:p>
            <a:r>
              <a:rPr lang="en-US" dirty="0" smtClean="0"/>
              <a:t>Click to edit Master title style</a:t>
            </a:r>
            <a:endParaRPr dirty="0"/>
          </a:p>
        </p:txBody>
      </p:sp>
      <p:sp>
        <p:nvSpPr>
          <p:cNvPr id="3" name="Picture Placeholder 2"/>
          <p:cNvSpPr>
            <a:spLocks noGrp="1"/>
          </p:cNvSpPr>
          <p:nvPr>
            <p:ph type="pic" idx="1"/>
          </p:nvPr>
        </p:nvSpPr>
        <p:spPr>
          <a:xfrm>
            <a:off x="878541" y="457200"/>
            <a:ext cx="4876800" cy="5413248"/>
          </a:xfrm>
          <a:ln w="101600">
            <a:solidFill>
              <a:schemeClr val="bg1">
                <a:alpha val="14000"/>
              </a:schemeClr>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398684" y="2587752"/>
            <a:ext cx="4876800" cy="2898648"/>
          </a:xfrm>
        </p:spPr>
        <p:txBody>
          <a:bodyPr vert="horz" lIns="91440" tIns="45720" rIns="91440" bIns="45720" rtlCol="0">
            <a:normAutofit/>
          </a:bodyPr>
          <a:lstStyle>
            <a:lvl1pPr marL="0" indent="0" algn="ctr">
              <a:buNone/>
              <a:defRPr sz="1800" kern="1200">
                <a:solidFill>
                  <a:srgbClr val="022B68"/>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dirty="0" smtClean="0"/>
              <a:t>Click to edit Master text styles</a:t>
            </a:r>
          </a:p>
        </p:txBody>
      </p:sp>
      <p:sp>
        <p:nvSpPr>
          <p:cNvPr id="5" name="Date Placeholder 4"/>
          <p:cNvSpPr>
            <a:spLocks noGrp="1"/>
          </p:cNvSpPr>
          <p:nvPr>
            <p:ph type="dt" sz="half" idx="10"/>
          </p:nvPr>
        </p:nvSpPr>
        <p:spPr/>
        <p:txBody>
          <a:bodyPr/>
          <a:lstStyle/>
          <a:p>
            <a:fld id="{0631A070-80AB-B544-9A8C-1802EBBBD33F}" type="datetimeFigureOut">
              <a:rPr lang="en-US" smtClean="0"/>
              <a:pPr/>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52132D-A370-6F42-A312-F08685D74F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3" y="3738282"/>
            <a:ext cx="10361084"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rgbClr val="022B68"/>
                </a:solidFill>
                <a:effectLst>
                  <a:outerShdw blurRad="38100" dist="12700" algn="l" rotWithShape="0">
                    <a:prstClr val="black">
                      <a:alpha val="40000"/>
                    </a:prstClr>
                  </a:outerShdw>
                </a:effectLst>
                <a:latin typeface="+mj-lt"/>
                <a:ea typeface="+mj-ea"/>
                <a:cs typeface="+mj-cs"/>
              </a:defRPr>
            </a:lvl1pPr>
          </a:lstStyle>
          <a:p>
            <a:r>
              <a:rPr lang="en-US" dirty="0" smtClean="0"/>
              <a:t>Click to edit Master title style</a:t>
            </a:r>
            <a:endParaRPr dirty="0"/>
          </a:p>
        </p:txBody>
      </p:sp>
      <p:sp>
        <p:nvSpPr>
          <p:cNvPr id="3" name="Picture Placeholder 2"/>
          <p:cNvSpPr>
            <a:spLocks noGrp="1"/>
          </p:cNvSpPr>
          <p:nvPr>
            <p:ph type="pic" idx="1"/>
          </p:nvPr>
        </p:nvSpPr>
        <p:spPr>
          <a:xfrm>
            <a:off x="3048000" y="457200"/>
            <a:ext cx="6096000" cy="3173506"/>
          </a:xfrm>
          <a:ln w="101600">
            <a:solidFill>
              <a:schemeClr val="bg1">
                <a:alpha val="32000"/>
              </a:schemeClr>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914403" y="5181600"/>
            <a:ext cx="10361084" cy="685800"/>
          </a:xfrm>
        </p:spPr>
        <p:txBody>
          <a:bodyPr vert="horz" lIns="91440" tIns="45720" rIns="91440" bIns="45720" rtlCol="0">
            <a:normAutofit/>
          </a:bodyPr>
          <a:lstStyle>
            <a:lvl1pPr marL="0" indent="0" algn="ctr">
              <a:spcBef>
                <a:spcPts val="300"/>
              </a:spcBef>
              <a:buNone/>
              <a:defRPr sz="2400" kern="1200">
                <a:solidFill>
                  <a:srgbClr val="022B68"/>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dirty="0" smtClean="0"/>
              <a:t>Click to edit Master text styles</a:t>
            </a:r>
          </a:p>
        </p:txBody>
      </p:sp>
      <p:sp>
        <p:nvSpPr>
          <p:cNvPr id="5" name="Date Placeholder 4"/>
          <p:cNvSpPr>
            <a:spLocks noGrp="1"/>
          </p:cNvSpPr>
          <p:nvPr>
            <p:ph type="dt" sz="half" idx="10"/>
          </p:nvPr>
        </p:nvSpPr>
        <p:spPr/>
        <p:txBody>
          <a:bodyPr/>
          <a:lstStyle/>
          <a:p>
            <a:fld id="{0631A070-80AB-B544-9A8C-1802EBBBD33F}" type="datetimeFigureOut">
              <a:rPr lang="en-US" smtClean="0"/>
              <a:pPr/>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70A80-E872-44E8-BC8C-884F2AA07922}"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6.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7.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7.pd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5740400" y="6289120"/>
            <a:ext cx="711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9B52132D-A370-6F42-A312-F08685D74F7B}" type="slidenum">
              <a:rPr lang="en-US" smtClean="0"/>
              <a:pPr/>
              <a:t>‹#›</a:t>
            </a:fld>
            <a:endParaRPr lang="en-US"/>
          </a:p>
        </p:txBody>
      </p:sp>
      <p:sp>
        <p:nvSpPr>
          <p:cNvPr id="2" name="Title Placeholder 1"/>
          <p:cNvSpPr>
            <a:spLocks noGrp="1"/>
          </p:cNvSpPr>
          <p:nvPr>
            <p:ph type="title"/>
          </p:nvPr>
        </p:nvSpPr>
        <p:spPr>
          <a:xfrm>
            <a:off x="914403" y="457200"/>
            <a:ext cx="10361084" cy="1371600"/>
          </a:xfrm>
          <a:prstGeom prst="rect">
            <a:avLst/>
          </a:prstGeom>
          <a:effectLst/>
        </p:spPr>
        <p:txBody>
          <a:bodyPr vert="horz" lIns="91440" tIns="45720" rIns="91440" bIns="45720" rtlCol="0" anchor="ctr"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914403" y="2209800"/>
            <a:ext cx="10361084" cy="3657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8534404" y="6289120"/>
            <a:ext cx="316752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31A070-80AB-B544-9A8C-1802EBBBD33F}" type="datetimeFigureOut">
              <a:rPr lang="en-US" smtClean="0"/>
              <a:pPr/>
              <a:t>10/10/2019</a:t>
            </a:fld>
            <a:endParaRPr lang="en-US"/>
          </a:p>
        </p:txBody>
      </p:sp>
      <p:sp>
        <p:nvSpPr>
          <p:cNvPr id="5" name="Footer Placeholder 4"/>
          <p:cNvSpPr>
            <a:spLocks noGrp="1"/>
          </p:cNvSpPr>
          <p:nvPr>
            <p:ph type="ftr" sz="quarter" idx="3"/>
          </p:nvPr>
        </p:nvSpPr>
        <p:spPr>
          <a:xfrm>
            <a:off x="466165" y="6289120"/>
            <a:ext cx="420743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pic>
        <p:nvPicPr>
          <p:cNvPr id="10" name="Picture 9" descr="stackedlogo.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14"/>
              <a:stretch>
                <a:fillRect/>
              </a:stretch>
            </p:blipFill>
          </mc:Choice>
          <mc:Fallback>
            <p:blipFill>
              <a:blip r:embed="rId15"/>
              <a:stretch>
                <a:fillRect/>
              </a:stretch>
            </p:blipFill>
          </mc:Fallback>
        </mc:AlternateContent>
        <p:spPr>
          <a:xfrm>
            <a:off x="8145929" y="5549900"/>
            <a:ext cx="3556000" cy="1003300"/>
          </a:xfrm>
          <a:prstGeom prst="rect">
            <a:avLst/>
          </a:prstGeom>
        </p:spPr>
      </p:pic>
    </p:spTree>
  </p:cSld>
  <p:clrMap bg1="lt1" tx1="dk1" bg2="lt2" tx2="dk2" accent1="accent1" accent2="accent2" accent3="accent3" accent4="accent4" accent5="accent5" accent6="accent6" hlink="hlink" folHlink="folHlink"/>
  <p:sldLayoutIdLst>
    <p:sldLayoutId id="2147484053" r:id="rId1"/>
    <p:sldLayoutId id="2147484054"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txStyles>
    <p:titleStyle>
      <a:lvl1pPr algn="ctr" defTabSz="914400" rtl="0" eaLnBrk="1" latinLnBrk="0" hangingPunct="1">
        <a:spcBef>
          <a:spcPct val="0"/>
        </a:spcBef>
        <a:buNone/>
        <a:defRPr sz="5000" kern="1200">
          <a:solidFill>
            <a:srgbClr val="042958"/>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1">
            <a:lumMod val="60000"/>
            <a:lumOff val="40000"/>
          </a:schemeClr>
        </a:buClr>
        <a:buFont typeface="Wingdings" pitchFamily="2" charset="2"/>
        <a:buChar char=""/>
        <a:defRPr sz="2400" kern="1200">
          <a:solidFill>
            <a:srgbClr val="042958"/>
          </a:solidFill>
          <a:latin typeface="+mn-lt"/>
          <a:ea typeface="+mn-ea"/>
          <a:cs typeface="+mn-cs"/>
        </a:defRPr>
      </a:lvl1pPr>
      <a:lvl2pPr marL="914400" indent="-457200" algn="l" defTabSz="914400" rtl="0" eaLnBrk="1" latinLnBrk="0" hangingPunct="1">
        <a:spcBef>
          <a:spcPts val="600"/>
        </a:spcBef>
        <a:buClr>
          <a:schemeClr val="accent1">
            <a:lumMod val="60000"/>
            <a:lumOff val="40000"/>
          </a:schemeClr>
        </a:buClr>
        <a:buFont typeface="Wingdings" pitchFamily="2" charset="2"/>
        <a:buChar char=""/>
        <a:defRPr sz="2200" kern="1200">
          <a:solidFill>
            <a:srgbClr val="042958"/>
          </a:solidFill>
          <a:latin typeface="+mn-lt"/>
          <a:ea typeface="+mn-ea"/>
          <a:cs typeface="+mn-cs"/>
        </a:defRPr>
      </a:lvl2pPr>
      <a:lvl3pPr marL="1371600" indent="-457200" algn="l" defTabSz="914400" rtl="0" eaLnBrk="1" latinLnBrk="0" hangingPunct="1">
        <a:spcBef>
          <a:spcPts val="600"/>
        </a:spcBef>
        <a:buClr>
          <a:schemeClr val="accent1">
            <a:lumMod val="60000"/>
            <a:lumOff val="40000"/>
          </a:schemeClr>
        </a:buClr>
        <a:buFont typeface="Wingdings" pitchFamily="2" charset="2"/>
        <a:buChar char=""/>
        <a:defRPr sz="2000" kern="1200">
          <a:solidFill>
            <a:srgbClr val="042958"/>
          </a:solidFill>
          <a:latin typeface="+mn-lt"/>
          <a:ea typeface="+mn-ea"/>
          <a:cs typeface="+mn-cs"/>
        </a:defRPr>
      </a:lvl3pPr>
      <a:lvl4pPr marL="1828800" indent="-457200" algn="l" defTabSz="914400" rtl="0" eaLnBrk="1" latinLnBrk="0" hangingPunct="1">
        <a:spcBef>
          <a:spcPts val="600"/>
        </a:spcBef>
        <a:buClr>
          <a:schemeClr val="accent1">
            <a:lumMod val="60000"/>
            <a:lumOff val="40000"/>
          </a:schemeClr>
        </a:buClr>
        <a:buFont typeface="Wingdings" pitchFamily="2" charset="2"/>
        <a:buChar char=""/>
        <a:defRPr sz="1800" kern="1200">
          <a:solidFill>
            <a:srgbClr val="042958"/>
          </a:solidFill>
          <a:latin typeface="+mn-lt"/>
          <a:ea typeface="+mn-ea"/>
          <a:cs typeface="+mn-cs"/>
        </a:defRPr>
      </a:lvl4pPr>
      <a:lvl5pPr marL="2286000" indent="-457200" algn="l" defTabSz="914400" rtl="0" eaLnBrk="1" latinLnBrk="0" hangingPunct="1">
        <a:spcBef>
          <a:spcPts val="600"/>
        </a:spcBef>
        <a:buClr>
          <a:schemeClr val="accent1">
            <a:lumMod val="60000"/>
            <a:lumOff val="40000"/>
          </a:schemeClr>
        </a:buClr>
        <a:buFont typeface="Wingdings" pitchFamily="2" charset="2"/>
        <a:buChar char=""/>
        <a:defRPr sz="1800" kern="1200">
          <a:solidFill>
            <a:srgbClr val="04295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7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7.png"/><Relationship Id="rId12" Type="http://schemas.microsoft.com/office/2007/relationships/hdphoto" Target="../media/hdphoto5.wdp"/><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59.png"/><Relationship Id="rId5" Type="http://schemas.openxmlformats.org/officeDocument/2006/relationships/image" Target="../media/image56.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8.png"/><Relationship Id="rId14" Type="http://schemas.microsoft.com/office/2007/relationships/hdphoto" Target="../media/hdphoto6.wdp"/></Relationships>
</file>

<file path=ppt/slides/_rels/slide8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5.xml"/><Relationship Id="rId4" Type="http://schemas.openxmlformats.org/officeDocument/2006/relationships/image" Target="../media/image64.png"/></Relationships>
</file>

<file path=ppt/slides/_rels/slide8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1" y="1828801"/>
            <a:ext cx="10972799" cy="1801812"/>
          </a:xfrm>
        </p:spPr>
        <p:txBody>
          <a:bodyPr/>
          <a:lstStyle/>
          <a:p>
            <a:r>
              <a:rPr lang="en-US" sz="4000" dirty="0" smtClean="0"/>
              <a:t>Strategies </a:t>
            </a:r>
            <a:r>
              <a:rPr lang="en-US" sz="4000" dirty="0"/>
              <a:t>for Promoting Complex Social Play in</a:t>
            </a:r>
            <a:br>
              <a:rPr lang="en-US" sz="4000" dirty="0"/>
            </a:br>
            <a:r>
              <a:rPr lang="en-US" sz="4000" dirty="0"/>
              <a:t>Children with </a:t>
            </a:r>
            <a:r>
              <a:rPr lang="en-US" sz="4000" dirty="0" smtClean="0"/>
              <a:t>Autism Using </a:t>
            </a:r>
            <a:br>
              <a:rPr lang="en-US" sz="4000" dirty="0" smtClean="0"/>
            </a:br>
            <a:r>
              <a:rPr lang="en-US" sz="4000" dirty="0" smtClean="0"/>
              <a:t>Photographic Activity Schedules</a:t>
            </a:r>
            <a:endParaRPr lang="en-US" sz="40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00200" y="76205"/>
            <a:ext cx="8839200" cy="1411593"/>
          </a:xfrm>
          <a:prstGeom prst="rect">
            <a:avLst/>
          </a:prstGeom>
        </p:spPr>
      </p:pic>
      <p:pic>
        <p:nvPicPr>
          <p:cNvPr id="6"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1" y="5659346"/>
            <a:ext cx="2209800" cy="919216"/>
          </a:xfrm>
          <a:prstGeom prst="rect">
            <a:avLst/>
          </a:prstGeom>
          <a:noFill/>
          <a:ln w="9525">
            <a:noFill/>
            <a:round/>
            <a:headEnd/>
            <a:tailEnd/>
          </a:ln>
          <a:effectLst/>
        </p:spPr>
      </p:pic>
      <p:sp>
        <p:nvSpPr>
          <p:cNvPr id="7" name="TextBox 5"/>
          <p:cNvSpPr txBox="1"/>
          <p:nvPr/>
        </p:nvSpPr>
        <p:spPr>
          <a:xfrm>
            <a:off x="1696032" y="3986054"/>
            <a:ext cx="8647545" cy="193899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dirty="0">
                <a:solidFill>
                  <a:schemeClr val="bg1"/>
                </a:solidFill>
              </a:rPr>
              <a:t>Thomas S. Higbee, Ph.D., BCBA-D, LBA</a:t>
            </a:r>
          </a:p>
          <a:p>
            <a:pPr algn="ctr"/>
            <a:r>
              <a:rPr lang="en-US" sz="2400" dirty="0" smtClean="0">
                <a:solidFill>
                  <a:schemeClr val="bg1"/>
                </a:solidFill>
              </a:rPr>
              <a:t>Professor and Interim Department Head</a:t>
            </a:r>
          </a:p>
          <a:p>
            <a:pPr algn="ctr"/>
            <a:r>
              <a:rPr lang="en-US" sz="2400" dirty="0" smtClean="0">
                <a:solidFill>
                  <a:schemeClr val="bg1"/>
                </a:solidFill>
              </a:rPr>
              <a:t>Department of </a:t>
            </a:r>
            <a:r>
              <a:rPr lang="en-US" sz="2400" dirty="0">
                <a:solidFill>
                  <a:schemeClr val="bg1"/>
                </a:solidFill>
              </a:rPr>
              <a:t>Special Education &amp; Rehabilitation</a:t>
            </a:r>
          </a:p>
          <a:p>
            <a:pPr algn="ctr"/>
            <a:r>
              <a:rPr lang="en-US" sz="2400" dirty="0" smtClean="0">
                <a:solidFill>
                  <a:schemeClr val="bg1"/>
                </a:solidFill>
              </a:rPr>
              <a:t>Executive Director</a:t>
            </a:r>
            <a:r>
              <a:rPr lang="en-US" sz="2400" dirty="0">
                <a:solidFill>
                  <a:schemeClr val="bg1"/>
                </a:solidFill>
              </a:rPr>
              <a:t>, ASSERT Autism Program</a:t>
            </a:r>
          </a:p>
          <a:p>
            <a:pPr algn="ctr"/>
            <a:r>
              <a:rPr lang="en-US" sz="2400" i="1" dirty="0">
                <a:solidFill>
                  <a:schemeClr val="bg1"/>
                </a:solidFill>
              </a:rPr>
              <a:t>Utah State University</a:t>
            </a:r>
          </a:p>
        </p:txBody>
      </p:sp>
    </p:spTree>
    <p:extLst>
      <p:ext uri="{BB962C8B-B14F-4D97-AF65-F5344CB8AC3E}">
        <p14:creationId xmlns:p14="http://schemas.microsoft.com/office/powerpoint/2010/main" val="3461607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10361084" cy="914400"/>
          </a:xfrm>
        </p:spPr>
        <p:txBody>
          <a:bodyPr/>
          <a:lstStyle/>
          <a:p>
            <a:r>
              <a:rPr lang="en-US" dirty="0" smtClean="0">
                <a:latin typeface="+mj-lt"/>
              </a:rPr>
              <a:t>Participants and Setting</a:t>
            </a:r>
            <a:endParaRPr lang="en-US" dirty="0">
              <a:latin typeface="+mj-lt"/>
            </a:endParaRPr>
          </a:p>
        </p:txBody>
      </p:sp>
      <p:sp>
        <p:nvSpPr>
          <p:cNvPr id="3" name="Content Placeholder 2"/>
          <p:cNvSpPr>
            <a:spLocks noGrp="1"/>
          </p:cNvSpPr>
          <p:nvPr>
            <p:ph idx="1"/>
          </p:nvPr>
        </p:nvSpPr>
        <p:spPr>
          <a:xfrm>
            <a:off x="457200" y="1143000"/>
            <a:ext cx="11125200" cy="4846321"/>
          </a:xfrm>
        </p:spPr>
        <p:txBody>
          <a:bodyPr>
            <a:noAutofit/>
          </a:bodyPr>
          <a:lstStyle/>
          <a:p>
            <a:r>
              <a:rPr lang="en-US" sz="3200" dirty="0" smtClean="0">
                <a:latin typeface="+mn-lt"/>
              </a:rPr>
              <a:t>3 young children with ASD and their typically developing sibling</a:t>
            </a:r>
          </a:p>
          <a:p>
            <a:pPr lvl="1"/>
            <a:r>
              <a:rPr lang="en-US" sz="3200" dirty="0" smtClean="0">
                <a:latin typeface="+mn-lt"/>
              </a:rPr>
              <a:t>Sadie and Melissa, Cameron and Landon, Hank and Mandy</a:t>
            </a:r>
          </a:p>
          <a:p>
            <a:r>
              <a:rPr lang="en-US" sz="3200" dirty="0" smtClean="0">
                <a:latin typeface="+mn-lt"/>
              </a:rPr>
              <a:t>Participants selected:</a:t>
            </a:r>
          </a:p>
          <a:p>
            <a:pPr lvl="1"/>
            <a:r>
              <a:rPr lang="en-US" sz="3200" dirty="0">
                <a:latin typeface="+mn-lt"/>
              </a:rPr>
              <a:t>O</a:t>
            </a:r>
            <a:r>
              <a:rPr lang="en-US" sz="3200" dirty="0" smtClean="0">
                <a:latin typeface="+mn-lt"/>
              </a:rPr>
              <a:t>ne </a:t>
            </a:r>
            <a:r>
              <a:rPr lang="en-US" sz="3200" dirty="0">
                <a:latin typeface="+mn-lt"/>
              </a:rPr>
              <a:t>parent was interested in volunteering to </a:t>
            </a:r>
            <a:r>
              <a:rPr lang="en-US" sz="3200" dirty="0" smtClean="0">
                <a:latin typeface="+mn-lt"/>
              </a:rPr>
              <a:t>participate</a:t>
            </a:r>
          </a:p>
          <a:p>
            <a:pPr lvl="1"/>
            <a:r>
              <a:rPr lang="en-US" sz="3200" dirty="0" smtClean="0">
                <a:latin typeface="+mn-lt"/>
              </a:rPr>
              <a:t>One sibling </a:t>
            </a:r>
            <a:r>
              <a:rPr lang="en-US" sz="3200" dirty="0">
                <a:latin typeface="+mn-lt"/>
              </a:rPr>
              <a:t>was willing to </a:t>
            </a:r>
            <a:r>
              <a:rPr lang="en-US" sz="3200" dirty="0" smtClean="0">
                <a:latin typeface="+mn-lt"/>
              </a:rPr>
              <a:t>participate</a:t>
            </a:r>
          </a:p>
          <a:p>
            <a:pPr lvl="1"/>
            <a:r>
              <a:rPr lang="en-US" sz="3200" dirty="0" smtClean="0">
                <a:latin typeface="+mn-lt"/>
              </a:rPr>
              <a:t>The </a:t>
            </a:r>
            <a:r>
              <a:rPr lang="en-US" sz="3200" dirty="0">
                <a:latin typeface="+mn-lt"/>
              </a:rPr>
              <a:t>child had the ability to speak in </a:t>
            </a:r>
            <a:r>
              <a:rPr lang="en-US" sz="3200" dirty="0" smtClean="0">
                <a:latin typeface="+mn-lt"/>
              </a:rPr>
              <a:t>3-4 word phrases</a:t>
            </a:r>
          </a:p>
          <a:p>
            <a:pPr lvl="1"/>
            <a:r>
              <a:rPr lang="en-US" sz="3200" dirty="0" smtClean="0">
                <a:latin typeface="+mn-lt"/>
              </a:rPr>
              <a:t>Setting</a:t>
            </a:r>
            <a:r>
              <a:rPr lang="en-US" sz="3200" dirty="0">
                <a:latin typeface="+mn-lt"/>
              </a:rPr>
              <a:t>: </a:t>
            </a:r>
            <a:r>
              <a:rPr lang="en-US" sz="3200" dirty="0" smtClean="0">
                <a:latin typeface="+mn-lt"/>
              </a:rPr>
              <a:t>Participants’ homes</a:t>
            </a:r>
            <a:endParaRPr lang="en-US" sz="3200" dirty="0">
              <a:latin typeface="+mn-lt"/>
            </a:endParaRPr>
          </a:p>
        </p:txBody>
      </p:sp>
    </p:spTree>
    <p:extLst>
      <p:ext uri="{BB962C8B-B14F-4D97-AF65-F5344CB8AC3E}">
        <p14:creationId xmlns:p14="http://schemas.microsoft.com/office/powerpoint/2010/main" val="36974553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3" y="304800"/>
            <a:ext cx="10361084" cy="854766"/>
          </a:xfrm>
        </p:spPr>
        <p:txBody>
          <a:bodyPr/>
          <a:lstStyle/>
          <a:p>
            <a:r>
              <a:rPr lang="en-US" dirty="0" smtClean="0">
                <a:latin typeface="+mj-lt"/>
              </a:rPr>
              <a:t>Materials</a:t>
            </a:r>
            <a:endParaRPr lang="en-US" dirty="0">
              <a:latin typeface="+mj-lt"/>
            </a:endParaRPr>
          </a:p>
        </p:txBody>
      </p:sp>
      <p:sp>
        <p:nvSpPr>
          <p:cNvPr id="3" name="Content Placeholder 2"/>
          <p:cNvSpPr>
            <a:spLocks noGrp="1"/>
          </p:cNvSpPr>
          <p:nvPr>
            <p:ph idx="1"/>
          </p:nvPr>
        </p:nvSpPr>
        <p:spPr>
          <a:xfrm>
            <a:off x="533400" y="1371600"/>
            <a:ext cx="10210799" cy="4185921"/>
          </a:xfrm>
        </p:spPr>
        <p:txBody>
          <a:bodyPr>
            <a:normAutofit/>
          </a:bodyPr>
          <a:lstStyle/>
          <a:p>
            <a:r>
              <a:rPr lang="en-US" sz="3200" dirty="0" smtClean="0">
                <a:latin typeface="+mn-lt"/>
              </a:rPr>
              <a:t>Three toy sets</a:t>
            </a:r>
          </a:p>
          <a:p>
            <a:pPr lvl="1"/>
            <a:r>
              <a:rPr lang="en-US" sz="3200" dirty="0" smtClean="0">
                <a:latin typeface="+mn-lt"/>
              </a:rPr>
              <a:t>One target toy had scripts</a:t>
            </a:r>
          </a:p>
          <a:p>
            <a:r>
              <a:rPr lang="en-US" sz="3200" dirty="0" smtClean="0">
                <a:latin typeface="+mn-lt"/>
              </a:rPr>
              <a:t>Scripts: voice recorders </a:t>
            </a:r>
            <a:r>
              <a:rPr lang="en-US" sz="3200" dirty="0">
                <a:latin typeface="+mn-lt"/>
              </a:rPr>
              <a:t>approximately 5 cm in diameter with a small button in the center </a:t>
            </a:r>
            <a:endParaRPr lang="en-US" sz="3200" dirty="0" smtClean="0">
              <a:latin typeface="+mn-lt"/>
            </a:endParaRPr>
          </a:p>
          <a:p>
            <a:r>
              <a:rPr lang="en-US" sz="3200" dirty="0" smtClean="0">
                <a:latin typeface="+mn-lt"/>
              </a:rPr>
              <a:t>All sessions were recorded</a:t>
            </a:r>
            <a:endParaRPr lang="en-US" sz="3200" dirty="0">
              <a:latin typeface="+mn-lt"/>
            </a:endParaRPr>
          </a:p>
        </p:txBody>
      </p:sp>
      <p:pic>
        <p:nvPicPr>
          <p:cNvPr id="4" name="Picture 3" descr="Screen Shot 2015-02-18 at 9.59.04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72600" y="3711509"/>
            <a:ext cx="2403828" cy="1832565"/>
          </a:xfrm>
          <a:prstGeom prst="rect">
            <a:avLst/>
          </a:prstGeom>
        </p:spPr>
      </p:pic>
    </p:spTree>
    <p:extLst>
      <p:ext uri="{BB962C8B-B14F-4D97-AF65-F5344CB8AC3E}">
        <p14:creationId xmlns:p14="http://schemas.microsoft.com/office/powerpoint/2010/main" val="1068892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Measures</a:t>
            </a:r>
            <a:endParaRPr lang="en-US" dirty="0">
              <a:latin typeface="+mj-lt"/>
            </a:endParaRPr>
          </a:p>
        </p:txBody>
      </p:sp>
      <p:sp>
        <p:nvSpPr>
          <p:cNvPr id="3" name="Content Placeholder 2"/>
          <p:cNvSpPr>
            <a:spLocks noGrp="1"/>
          </p:cNvSpPr>
          <p:nvPr>
            <p:ph idx="1"/>
          </p:nvPr>
        </p:nvSpPr>
        <p:spPr>
          <a:xfrm>
            <a:off x="762001" y="1930405"/>
            <a:ext cx="9279472" cy="4135121"/>
          </a:xfrm>
        </p:spPr>
        <p:txBody>
          <a:bodyPr/>
          <a:lstStyle/>
          <a:p>
            <a:r>
              <a:rPr lang="en-US" sz="3200" dirty="0" smtClean="0">
                <a:latin typeface="+mn-lt"/>
              </a:rPr>
              <a:t>Play-based initiations:</a:t>
            </a:r>
          </a:p>
          <a:p>
            <a:pPr lvl="1"/>
            <a:r>
              <a:rPr lang="en-US" sz="3200" dirty="0" smtClean="0">
                <a:latin typeface="+mn-lt"/>
              </a:rPr>
              <a:t>Contextually appropriate statements</a:t>
            </a:r>
          </a:p>
          <a:p>
            <a:pPr lvl="1"/>
            <a:r>
              <a:rPr lang="en-US" sz="3200" dirty="0" smtClean="0">
                <a:latin typeface="+mn-lt"/>
              </a:rPr>
              <a:t>2 or more words</a:t>
            </a:r>
          </a:p>
          <a:p>
            <a:pPr lvl="1"/>
            <a:r>
              <a:rPr lang="en-US" sz="3200" dirty="0" smtClean="0">
                <a:latin typeface="+mn-lt"/>
              </a:rPr>
              <a:t>Different from the previous statement</a:t>
            </a:r>
          </a:p>
          <a:p>
            <a:pPr lvl="1"/>
            <a:r>
              <a:rPr lang="en-US" sz="3200" dirty="0" smtClean="0">
                <a:latin typeface="+mn-lt"/>
              </a:rPr>
              <a:t>Could only use same phrase 4 times per session</a:t>
            </a:r>
          </a:p>
          <a:p>
            <a:pPr marL="0" indent="0">
              <a:buNone/>
            </a:pPr>
            <a:endParaRPr lang="en-US" dirty="0"/>
          </a:p>
        </p:txBody>
      </p:sp>
    </p:spTree>
    <p:extLst>
      <p:ext uri="{BB962C8B-B14F-4D97-AF65-F5344CB8AC3E}">
        <p14:creationId xmlns:p14="http://schemas.microsoft.com/office/powerpoint/2010/main" val="2367925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529" y="304800"/>
            <a:ext cx="10361084" cy="1066800"/>
          </a:xfrm>
        </p:spPr>
        <p:txBody>
          <a:bodyPr/>
          <a:lstStyle/>
          <a:p>
            <a:r>
              <a:rPr lang="en-US" dirty="0" smtClean="0">
                <a:latin typeface="+mj-lt"/>
              </a:rPr>
              <a:t>Procedures</a:t>
            </a:r>
            <a:endParaRPr lang="en-US" dirty="0">
              <a:latin typeface="+mj-lt"/>
            </a:endParaRPr>
          </a:p>
        </p:txBody>
      </p:sp>
      <p:sp>
        <p:nvSpPr>
          <p:cNvPr id="3" name="Content Placeholder 2"/>
          <p:cNvSpPr>
            <a:spLocks noGrp="1"/>
          </p:cNvSpPr>
          <p:nvPr>
            <p:ph idx="1"/>
          </p:nvPr>
        </p:nvSpPr>
        <p:spPr>
          <a:xfrm>
            <a:off x="609600" y="1295400"/>
            <a:ext cx="10744199" cy="4770121"/>
          </a:xfrm>
        </p:spPr>
        <p:txBody>
          <a:bodyPr>
            <a:normAutofit/>
          </a:bodyPr>
          <a:lstStyle/>
          <a:p>
            <a:r>
              <a:rPr lang="en-US" sz="3200" dirty="0" smtClean="0">
                <a:latin typeface="+mn-lt"/>
              </a:rPr>
              <a:t>Sessions were 3 min </a:t>
            </a:r>
          </a:p>
          <a:p>
            <a:r>
              <a:rPr lang="en-US" sz="3200" dirty="0" smtClean="0">
                <a:latin typeface="+mn-lt"/>
              </a:rPr>
              <a:t>“Let’s play”</a:t>
            </a:r>
          </a:p>
          <a:p>
            <a:pPr lvl="1"/>
            <a:r>
              <a:rPr lang="en-US" sz="3200" dirty="0" smtClean="0">
                <a:latin typeface="+mn-lt"/>
              </a:rPr>
              <a:t>Typically developing sibling was instructed to</a:t>
            </a:r>
          </a:p>
          <a:p>
            <a:pPr lvl="2"/>
            <a:r>
              <a:rPr lang="en-US" sz="3200" dirty="0" smtClean="0">
                <a:latin typeface="+mn-lt"/>
              </a:rPr>
              <a:t>Not ask questions or give directions</a:t>
            </a:r>
          </a:p>
          <a:p>
            <a:pPr lvl="2"/>
            <a:r>
              <a:rPr lang="en-US" sz="3200" dirty="0" smtClean="0">
                <a:latin typeface="+mn-lt"/>
              </a:rPr>
              <a:t>Respond to the participants comments</a:t>
            </a:r>
          </a:p>
          <a:p>
            <a:pPr lvl="2"/>
            <a:r>
              <a:rPr lang="en-US" sz="3200" dirty="0" smtClean="0">
                <a:latin typeface="+mn-lt"/>
              </a:rPr>
              <a:t>Only talk about what they were doing</a:t>
            </a:r>
          </a:p>
          <a:p>
            <a:pPr lvl="1"/>
            <a:r>
              <a:rPr lang="en-US" sz="3200" dirty="0" smtClean="0">
                <a:latin typeface="+mn-lt"/>
              </a:rPr>
              <a:t>Only during treatment were scripts presented for the target toy</a:t>
            </a:r>
          </a:p>
        </p:txBody>
      </p:sp>
    </p:spTree>
    <p:extLst>
      <p:ext uri="{BB962C8B-B14F-4D97-AF65-F5344CB8AC3E}">
        <p14:creationId xmlns:p14="http://schemas.microsoft.com/office/powerpoint/2010/main" val="1700282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line imag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02347" y="4767"/>
            <a:ext cx="4170997" cy="68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01109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Discussion</a:t>
            </a:r>
            <a:endParaRPr lang="en-US" dirty="0">
              <a:latin typeface="+mj-lt"/>
            </a:endParaRPr>
          </a:p>
        </p:txBody>
      </p:sp>
      <p:sp>
        <p:nvSpPr>
          <p:cNvPr id="3" name="Content Placeholder 2"/>
          <p:cNvSpPr>
            <a:spLocks noGrp="1"/>
          </p:cNvSpPr>
          <p:nvPr>
            <p:ph idx="1"/>
          </p:nvPr>
        </p:nvSpPr>
        <p:spPr>
          <a:xfrm>
            <a:off x="533400" y="1930405"/>
            <a:ext cx="11125200" cy="4135121"/>
          </a:xfrm>
        </p:spPr>
        <p:txBody>
          <a:bodyPr>
            <a:normAutofit/>
          </a:bodyPr>
          <a:lstStyle/>
          <a:p>
            <a:r>
              <a:rPr lang="en-US" sz="3200" dirty="0" smtClean="0">
                <a:latin typeface="+mn-lt"/>
              </a:rPr>
              <a:t>Once the treatment was introduced the number of comments made by the participants increased</a:t>
            </a:r>
          </a:p>
          <a:p>
            <a:r>
              <a:rPr lang="en-US" sz="3200" dirty="0" smtClean="0">
                <a:latin typeface="+mn-lt"/>
              </a:rPr>
              <a:t>We were able to completely fade scripts for all three participants</a:t>
            </a:r>
          </a:p>
          <a:p>
            <a:r>
              <a:rPr lang="en-US" sz="3200" dirty="0" smtClean="0">
                <a:latin typeface="+mn-lt"/>
              </a:rPr>
              <a:t>Results maintained at follow-up </a:t>
            </a:r>
            <a:endParaRPr lang="en-US" sz="3200" dirty="0">
              <a:latin typeface="+mn-lt"/>
            </a:endParaRPr>
          </a:p>
        </p:txBody>
      </p:sp>
    </p:spTree>
    <p:extLst>
      <p:ext uri="{BB962C8B-B14F-4D97-AF65-F5344CB8AC3E}">
        <p14:creationId xmlns:p14="http://schemas.microsoft.com/office/powerpoint/2010/main" val="15599136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981200" y="21021"/>
            <a:ext cx="8229600" cy="1143000"/>
          </a:xfrm>
        </p:spPr>
        <p:txBody>
          <a:bodyPr/>
          <a:lstStyle/>
          <a:p>
            <a:r>
              <a:rPr lang="en-US" altLang="en-US" dirty="0" smtClean="0">
                <a:latin typeface="+mj-lt"/>
              </a:rPr>
              <a:t>Photographic Activity Schedules</a:t>
            </a:r>
          </a:p>
        </p:txBody>
      </p:sp>
      <p:sp>
        <p:nvSpPr>
          <p:cNvPr id="56323" name="Rectangle 3"/>
          <p:cNvSpPr>
            <a:spLocks noGrp="1" noChangeArrowheads="1"/>
          </p:cNvSpPr>
          <p:nvPr>
            <p:ph idx="1"/>
          </p:nvPr>
        </p:nvSpPr>
        <p:spPr>
          <a:xfrm>
            <a:off x="457200" y="1295400"/>
            <a:ext cx="11125200" cy="4953000"/>
          </a:xfrm>
        </p:spPr>
        <p:txBody>
          <a:bodyPr>
            <a:normAutofit/>
          </a:bodyPr>
          <a:lstStyle/>
          <a:p>
            <a:r>
              <a:rPr lang="en-US" altLang="en-US" sz="2800" dirty="0"/>
              <a:t>“…a set of pictures or words that cues someone to engage in a sequence of activities.”</a:t>
            </a:r>
          </a:p>
          <a:p>
            <a:pPr marL="0" indent="0">
              <a:buNone/>
            </a:pPr>
            <a:r>
              <a:rPr lang="en-US" altLang="en-US" sz="2800" dirty="0"/>
              <a:t>     (</a:t>
            </a:r>
            <a:r>
              <a:rPr lang="en-US" altLang="en-US" sz="2800" dirty="0" err="1"/>
              <a:t>McClannahan</a:t>
            </a:r>
            <a:r>
              <a:rPr lang="en-US" altLang="en-US" sz="2800" dirty="0"/>
              <a:t> &amp; </a:t>
            </a:r>
            <a:r>
              <a:rPr lang="en-US" altLang="en-US" sz="2800" dirty="0" err="1"/>
              <a:t>Krantz</a:t>
            </a:r>
            <a:r>
              <a:rPr lang="en-US" altLang="en-US" sz="2800" dirty="0"/>
              <a:t>, 1999, p.3)</a:t>
            </a:r>
          </a:p>
          <a:p>
            <a:endParaRPr lang="en-US" altLang="en-US" sz="2800" dirty="0"/>
          </a:p>
          <a:p>
            <a:r>
              <a:rPr lang="en-US" altLang="en-US" sz="2800" dirty="0"/>
              <a:t>Beginning schedules are often comprised of a set of photos of stimuli that are presented sequentially in a small 3-ring binder</a:t>
            </a:r>
          </a:p>
          <a:p>
            <a:r>
              <a:rPr lang="en-US" altLang="en-US" sz="2800" dirty="0"/>
              <a:t>The learner independently completes the sequence using the schedule to prompt him/her instead of adult instructions</a:t>
            </a:r>
          </a:p>
        </p:txBody>
      </p:sp>
      <p:pic>
        <p:nvPicPr>
          <p:cNvPr id="4" name="Picture 2" descr="2003_0215kara00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75600" y="1752600"/>
            <a:ext cx="220980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059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724025" y="228600"/>
            <a:ext cx="8915400" cy="1371600"/>
          </a:xfrm>
        </p:spPr>
        <p:txBody>
          <a:bodyPr/>
          <a:lstStyle/>
          <a:p>
            <a:r>
              <a:rPr lang="en-US" dirty="0" smtClean="0">
                <a:latin typeface="+mj-lt"/>
              </a:rPr>
              <a:t>Why teach children to follow schedules? Because everybody uses them!</a:t>
            </a:r>
          </a:p>
        </p:txBody>
      </p:sp>
      <p:sp>
        <p:nvSpPr>
          <p:cNvPr id="55299" name="Rectangle 3"/>
          <p:cNvSpPr>
            <a:spLocks noGrp="1" noChangeArrowheads="1"/>
          </p:cNvSpPr>
          <p:nvPr>
            <p:ph idx="1"/>
          </p:nvPr>
        </p:nvSpPr>
        <p:spPr>
          <a:xfrm>
            <a:off x="762000" y="1752600"/>
            <a:ext cx="10972799" cy="4800600"/>
          </a:xfrm>
        </p:spPr>
        <p:txBody>
          <a:bodyPr>
            <a:normAutofit lnSpcReduction="10000"/>
          </a:bodyPr>
          <a:lstStyle/>
          <a:p>
            <a:r>
              <a:rPr lang="en-US" dirty="0" smtClean="0">
                <a:latin typeface="+mn-lt"/>
              </a:rPr>
              <a:t>Schedules provide visual/auditory prompts to engage in certain activities at certain times</a:t>
            </a:r>
          </a:p>
          <a:p>
            <a:r>
              <a:rPr lang="en-US" dirty="0" smtClean="0">
                <a:latin typeface="+mn-lt"/>
              </a:rPr>
              <a:t>They make our lives more predictable and allow us to plan future activities</a:t>
            </a:r>
          </a:p>
          <a:p>
            <a:r>
              <a:rPr lang="en-US" dirty="0" smtClean="0">
                <a:latin typeface="+mn-lt"/>
              </a:rPr>
              <a:t>Examples of schedules include:</a:t>
            </a:r>
          </a:p>
          <a:p>
            <a:pPr lvl="1"/>
            <a:r>
              <a:rPr lang="en-US" dirty="0">
                <a:latin typeface="+mn-lt"/>
              </a:rPr>
              <a:t>Smartphones</a:t>
            </a:r>
          </a:p>
          <a:p>
            <a:pPr lvl="1"/>
            <a:r>
              <a:rPr lang="en-US" dirty="0" smtClean="0">
                <a:latin typeface="+mn-lt"/>
              </a:rPr>
              <a:t>Planners/Calendars</a:t>
            </a:r>
          </a:p>
          <a:p>
            <a:pPr lvl="1"/>
            <a:r>
              <a:rPr lang="en-US" dirty="0" smtClean="0">
                <a:latin typeface="+mn-lt"/>
              </a:rPr>
              <a:t>“To-Do” lists</a:t>
            </a:r>
          </a:p>
          <a:p>
            <a:pPr lvl="1"/>
            <a:r>
              <a:rPr lang="en-US" dirty="0" smtClean="0">
                <a:latin typeface="+mn-lt"/>
              </a:rPr>
              <a:t>Sticky notes</a:t>
            </a:r>
          </a:p>
          <a:p>
            <a:r>
              <a:rPr lang="en-US" dirty="0" smtClean="0"/>
              <a:t>Schedule following is a lifelong skill!</a:t>
            </a:r>
          </a:p>
          <a:p>
            <a:r>
              <a:rPr lang="en-US" dirty="0" smtClean="0"/>
              <a:t>Why not teach it early?</a:t>
            </a:r>
          </a:p>
        </p:txBody>
      </p:sp>
    </p:spTree>
    <p:extLst>
      <p:ext uri="{BB962C8B-B14F-4D97-AF65-F5344CB8AC3E}">
        <p14:creationId xmlns:p14="http://schemas.microsoft.com/office/powerpoint/2010/main" val="32867507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dirty="0" smtClean="0">
                <a:latin typeface="+mj-lt"/>
              </a:rPr>
              <a:t>Sequence of Schedule Following</a:t>
            </a:r>
          </a:p>
        </p:txBody>
      </p:sp>
      <p:sp>
        <p:nvSpPr>
          <p:cNvPr id="70659" name="Rectangle 3"/>
          <p:cNvSpPr>
            <a:spLocks noGrp="1" noChangeArrowheads="1"/>
          </p:cNvSpPr>
          <p:nvPr>
            <p:ph sz="half" idx="1"/>
          </p:nvPr>
        </p:nvSpPr>
        <p:spPr>
          <a:xfrm>
            <a:off x="381000" y="1905000"/>
            <a:ext cx="5410200" cy="3962401"/>
          </a:xfrm>
        </p:spPr>
        <p:txBody>
          <a:bodyPr>
            <a:normAutofit fontScale="92500" lnSpcReduction="10000"/>
          </a:bodyPr>
          <a:lstStyle/>
          <a:p>
            <a:r>
              <a:rPr lang="en-US" altLang="en-US" sz="3500" dirty="0"/>
              <a:t>Opening schedule book</a:t>
            </a:r>
          </a:p>
          <a:p>
            <a:r>
              <a:rPr lang="en-US" altLang="en-US" sz="3500" dirty="0"/>
              <a:t>Point to page</a:t>
            </a:r>
          </a:p>
          <a:p>
            <a:r>
              <a:rPr lang="en-US" altLang="en-US" sz="3500" dirty="0"/>
              <a:t>Obtain item</a:t>
            </a:r>
          </a:p>
          <a:p>
            <a:r>
              <a:rPr lang="en-US" altLang="en-US" sz="3500" dirty="0"/>
              <a:t>Perform activity</a:t>
            </a:r>
          </a:p>
          <a:p>
            <a:r>
              <a:rPr lang="en-US" altLang="en-US" sz="3500" dirty="0"/>
              <a:t>Return item to original location</a:t>
            </a:r>
          </a:p>
          <a:p>
            <a:endParaRPr lang="en-US" altLang="en-US" dirty="0" smtClean="0"/>
          </a:p>
        </p:txBody>
      </p:sp>
      <p:sp>
        <p:nvSpPr>
          <p:cNvPr id="2" name="Content Placeholder 1"/>
          <p:cNvSpPr>
            <a:spLocks noGrp="1"/>
          </p:cNvSpPr>
          <p:nvPr>
            <p:ph sz="half" idx="2"/>
          </p:nvPr>
        </p:nvSpPr>
        <p:spPr>
          <a:xfrm>
            <a:off x="6096000" y="1828800"/>
            <a:ext cx="5562600" cy="4724400"/>
          </a:xfrm>
        </p:spPr>
        <p:txBody>
          <a:bodyPr>
            <a:normAutofit fontScale="92500" lnSpcReduction="10000"/>
          </a:bodyPr>
          <a:lstStyle/>
          <a:p>
            <a:r>
              <a:rPr lang="en-US" altLang="en-US" sz="3200" dirty="0"/>
              <a:t>Return to schedule book</a:t>
            </a:r>
          </a:p>
          <a:p>
            <a:r>
              <a:rPr lang="en-US" altLang="en-US" sz="3200" dirty="0"/>
              <a:t>Turn page</a:t>
            </a:r>
          </a:p>
          <a:p>
            <a:r>
              <a:rPr lang="en-US" altLang="en-US" sz="3200" dirty="0"/>
              <a:t>Repeat for all pages</a:t>
            </a:r>
          </a:p>
          <a:p>
            <a:r>
              <a:rPr lang="en-US" altLang="en-US" sz="3200" dirty="0"/>
              <a:t>After terminal reinforcer, turn last page </a:t>
            </a:r>
            <a:r>
              <a:rPr lang="en-US" altLang="en-US" sz="3200" dirty="0" smtClean="0"/>
              <a:t>and </a:t>
            </a:r>
            <a:r>
              <a:rPr lang="en-US" altLang="en-US" sz="3200" dirty="0"/>
              <a:t>put schedule </a:t>
            </a:r>
            <a:r>
              <a:rPr lang="en-US" altLang="en-US" sz="3200" dirty="0" smtClean="0"/>
              <a:t>away</a:t>
            </a:r>
            <a:endParaRPr lang="en-US" altLang="en-US" sz="3200" dirty="0"/>
          </a:p>
        </p:txBody>
      </p:sp>
    </p:spTree>
    <p:extLst>
      <p:ext uri="{BB962C8B-B14F-4D97-AF65-F5344CB8AC3E}">
        <p14:creationId xmlns:p14="http://schemas.microsoft.com/office/powerpoint/2010/main" val="8425390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838200" y="228600"/>
            <a:ext cx="10361084" cy="1371600"/>
          </a:xfrm>
        </p:spPr>
        <p:txBody>
          <a:bodyPr/>
          <a:lstStyle/>
          <a:p>
            <a:r>
              <a:rPr lang="en-US" altLang="en-US" dirty="0" smtClean="0">
                <a:latin typeface="+mj-lt"/>
              </a:rPr>
              <a:t>Prompting Procedures</a:t>
            </a:r>
          </a:p>
        </p:txBody>
      </p:sp>
      <p:sp>
        <p:nvSpPr>
          <p:cNvPr id="76803" name="Rectangle 3"/>
          <p:cNvSpPr>
            <a:spLocks noGrp="1" noChangeArrowheads="1"/>
          </p:cNvSpPr>
          <p:nvPr>
            <p:ph idx="1"/>
          </p:nvPr>
        </p:nvSpPr>
        <p:spPr>
          <a:xfrm>
            <a:off x="609600" y="1524000"/>
            <a:ext cx="11048999" cy="4114800"/>
          </a:xfrm>
        </p:spPr>
        <p:txBody>
          <a:bodyPr>
            <a:normAutofit lnSpcReduction="10000"/>
          </a:bodyPr>
          <a:lstStyle/>
          <a:p>
            <a:r>
              <a:rPr lang="en-US" altLang="en-US" dirty="0" smtClean="0">
                <a:latin typeface="+mn-lt"/>
              </a:rPr>
              <a:t>“</a:t>
            </a:r>
            <a:r>
              <a:rPr lang="en-US" altLang="en-US" sz="3200" dirty="0" smtClean="0">
                <a:latin typeface="+mn-lt"/>
              </a:rPr>
              <a:t>Prompts are instructions, gestures, demonstrations, touches or other things that we arrange or do to increase the likelihood that (the learner) will make a correct response (</a:t>
            </a:r>
            <a:r>
              <a:rPr lang="en-US" altLang="en-US" sz="3200" dirty="0" err="1" smtClean="0">
                <a:latin typeface="+mn-lt"/>
              </a:rPr>
              <a:t>McClannahan</a:t>
            </a:r>
            <a:r>
              <a:rPr lang="en-US" altLang="en-US" sz="3200" dirty="0" smtClean="0">
                <a:latin typeface="+mn-lt"/>
              </a:rPr>
              <a:t> &amp; </a:t>
            </a:r>
            <a:r>
              <a:rPr lang="en-US" altLang="en-US" sz="3200" dirty="0" err="1" smtClean="0">
                <a:latin typeface="+mn-lt"/>
              </a:rPr>
              <a:t>Krantz</a:t>
            </a:r>
            <a:r>
              <a:rPr lang="en-US" altLang="en-US" sz="3200" dirty="0" smtClean="0">
                <a:latin typeface="+mn-lt"/>
              </a:rPr>
              <a:t>, 1999, p. 37).”</a:t>
            </a:r>
          </a:p>
          <a:p>
            <a:r>
              <a:rPr lang="en-US" altLang="en-US" sz="3200" dirty="0" smtClean="0">
                <a:latin typeface="+mn-lt"/>
              </a:rPr>
              <a:t>Activity </a:t>
            </a:r>
            <a:r>
              <a:rPr lang="en-US" altLang="en-US" sz="3200" dirty="0">
                <a:latin typeface="+mn-lt"/>
              </a:rPr>
              <a:t>schedules teach learners to initiate and complete a sequence of activities </a:t>
            </a:r>
            <a:r>
              <a:rPr lang="en-US" altLang="en-US" sz="3200" u="sng" dirty="0">
                <a:latin typeface="+mn-lt"/>
              </a:rPr>
              <a:t>without verbal </a:t>
            </a:r>
            <a:r>
              <a:rPr lang="en-US" altLang="en-US" sz="3200" u="sng" dirty="0" smtClean="0">
                <a:latin typeface="+mn-lt"/>
              </a:rPr>
              <a:t>directions</a:t>
            </a:r>
          </a:p>
          <a:p>
            <a:r>
              <a:rPr lang="en-US" altLang="en-US" sz="3200" dirty="0" smtClean="0"/>
              <a:t>To accomplish this, a prompt fading system called “graduated guidance” is used to teach schedule following</a:t>
            </a:r>
            <a:endParaRPr lang="en-US" altLang="en-US" sz="3200" dirty="0">
              <a:latin typeface="+mn-lt"/>
            </a:endParaRPr>
          </a:p>
          <a:p>
            <a:endParaRPr lang="en-US" altLang="en-US" dirty="0" smtClean="0"/>
          </a:p>
        </p:txBody>
      </p:sp>
    </p:spTree>
    <p:extLst>
      <p:ext uri="{BB962C8B-B14F-4D97-AF65-F5344CB8AC3E}">
        <p14:creationId xmlns:p14="http://schemas.microsoft.com/office/powerpoint/2010/main" val="228679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5" y="152400"/>
            <a:ext cx="7770813" cy="1143000"/>
          </a:xfrm>
        </p:spPr>
        <p:txBody>
          <a:bodyPr/>
          <a:lstStyle/>
          <a:p>
            <a:r>
              <a:rPr lang="en-US" dirty="0" smtClean="0">
                <a:latin typeface="+mj-lt"/>
              </a:rPr>
              <a:t>Acknowledgments</a:t>
            </a:r>
            <a:endParaRPr lang="en-US" dirty="0">
              <a:latin typeface="+mj-lt"/>
            </a:endParaRPr>
          </a:p>
        </p:txBody>
      </p:sp>
      <p:pic>
        <p:nvPicPr>
          <p:cNvPr id="2050" name="Picture 2" descr="C:\Users\a00016402\Desktop\99_McClannahan-Lynn.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68216" y="2048627"/>
            <a:ext cx="1257300" cy="16129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00016402\Desktop\104_Krantz-Pat.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72742" y="2048627"/>
            <a:ext cx="1320800" cy="1689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00016402\Desktop\86_DSC_5935.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77381" y="4304483"/>
            <a:ext cx="1092200" cy="1231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62479" y="3743308"/>
            <a:ext cx="3048000" cy="369332"/>
          </a:xfrm>
          <a:prstGeom prst="rect">
            <a:avLst/>
          </a:prstGeom>
          <a:noFill/>
        </p:spPr>
        <p:txBody>
          <a:bodyPr wrap="square" rtlCol="0">
            <a:spAutoFit/>
          </a:bodyPr>
          <a:lstStyle/>
          <a:p>
            <a:r>
              <a:rPr lang="en-US" dirty="0"/>
              <a:t>Lynn </a:t>
            </a:r>
            <a:r>
              <a:rPr lang="en-US" dirty="0" err="1"/>
              <a:t>McClannahan</a:t>
            </a:r>
            <a:endParaRPr lang="en-US" dirty="0"/>
          </a:p>
        </p:txBody>
      </p:sp>
      <p:sp>
        <p:nvSpPr>
          <p:cNvPr id="9" name="TextBox 8"/>
          <p:cNvSpPr txBox="1"/>
          <p:nvPr/>
        </p:nvSpPr>
        <p:spPr>
          <a:xfrm>
            <a:off x="2696380" y="5652268"/>
            <a:ext cx="1905000" cy="923330"/>
          </a:xfrm>
          <a:prstGeom prst="rect">
            <a:avLst/>
          </a:prstGeom>
          <a:noFill/>
        </p:spPr>
        <p:txBody>
          <a:bodyPr wrap="square" rtlCol="0">
            <a:spAutoFit/>
          </a:bodyPr>
          <a:lstStyle/>
          <a:p>
            <a:r>
              <a:rPr lang="en-US" dirty="0"/>
              <a:t>  Greg </a:t>
            </a:r>
            <a:r>
              <a:rPr lang="en-US" dirty="0" err="1"/>
              <a:t>MacDuff</a:t>
            </a:r>
            <a:endParaRPr lang="en-US" dirty="0"/>
          </a:p>
          <a:p>
            <a:r>
              <a:rPr lang="en-US" dirty="0"/>
              <a:t> </a:t>
            </a:r>
          </a:p>
          <a:p>
            <a:pPr algn="ctr"/>
            <a:r>
              <a:rPr lang="en-US" dirty="0"/>
              <a:t>(and others)</a:t>
            </a:r>
          </a:p>
        </p:txBody>
      </p:sp>
      <p:sp>
        <p:nvSpPr>
          <p:cNvPr id="10" name="TextBox 9"/>
          <p:cNvSpPr txBox="1"/>
          <p:nvPr/>
        </p:nvSpPr>
        <p:spPr>
          <a:xfrm>
            <a:off x="3924679" y="3737727"/>
            <a:ext cx="1371600" cy="369332"/>
          </a:xfrm>
          <a:prstGeom prst="rect">
            <a:avLst/>
          </a:prstGeom>
          <a:noFill/>
        </p:spPr>
        <p:txBody>
          <a:bodyPr wrap="square" rtlCol="0">
            <a:spAutoFit/>
          </a:bodyPr>
          <a:lstStyle/>
          <a:p>
            <a:r>
              <a:rPr lang="en-US" dirty="0"/>
              <a:t>Pat </a:t>
            </a:r>
            <a:r>
              <a:rPr lang="en-US" dirty="0" err="1"/>
              <a:t>Krantz</a:t>
            </a:r>
            <a:endParaRPr lang="en-US" dirty="0"/>
          </a:p>
        </p:txBody>
      </p:sp>
      <p:sp>
        <p:nvSpPr>
          <p:cNvPr id="7" name="TextBox 6"/>
          <p:cNvSpPr txBox="1"/>
          <p:nvPr/>
        </p:nvSpPr>
        <p:spPr>
          <a:xfrm>
            <a:off x="6604796" y="1755547"/>
            <a:ext cx="2743200" cy="461665"/>
          </a:xfrm>
          <a:prstGeom prst="rect">
            <a:avLst/>
          </a:prstGeom>
          <a:noFill/>
        </p:spPr>
        <p:txBody>
          <a:bodyPr wrap="square" rtlCol="0">
            <a:spAutoFit/>
          </a:bodyPr>
          <a:lstStyle/>
          <a:p>
            <a:pPr algn="ctr"/>
            <a:r>
              <a:rPr lang="en-US" sz="2400" dirty="0"/>
              <a:t>My Students</a:t>
            </a:r>
          </a:p>
        </p:txBody>
      </p:sp>
      <p:sp>
        <p:nvSpPr>
          <p:cNvPr id="20" name="TextBox 19"/>
          <p:cNvSpPr txBox="1"/>
          <p:nvPr/>
        </p:nvSpPr>
        <p:spPr>
          <a:xfrm>
            <a:off x="2495550" y="1155383"/>
            <a:ext cx="2255862" cy="830997"/>
          </a:xfrm>
          <a:prstGeom prst="rect">
            <a:avLst/>
          </a:prstGeom>
          <a:noFill/>
        </p:spPr>
        <p:txBody>
          <a:bodyPr wrap="square" rtlCol="0">
            <a:spAutoFit/>
          </a:bodyPr>
          <a:lstStyle/>
          <a:p>
            <a:pPr algn="ctr"/>
            <a:r>
              <a:rPr lang="en-US" sz="2400" dirty="0"/>
              <a:t>The Innovators at PCDI</a:t>
            </a:r>
          </a:p>
        </p:txBody>
      </p:sp>
      <p:pic>
        <p:nvPicPr>
          <p:cNvPr id="16" name="Pictur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00935" y="2438400"/>
            <a:ext cx="5350933" cy="3009900"/>
          </a:xfrm>
          <a:prstGeom prst="rect">
            <a:avLst/>
          </a:prstGeom>
        </p:spPr>
      </p:pic>
    </p:spTree>
    <p:extLst>
      <p:ext uri="{BB962C8B-B14F-4D97-AF65-F5344CB8AC3E}">
        <p14:creationId xmlns:p14="http://schemas.microsoft.com/office/powerpoint/2010/main" val="3386707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2190755" y="152400"/>
            <a:ext cx="7770813" cy="1371600"/>
          </a:xfrm>
        </p:spPr>
        <p:txBody>
          <a:bodyPr/>
          <a:lstStyle/>
          <a:p>
            <a:r>
              <a:rPr lang="en-US" altLang="en-US" dirty="0" smtClean="0">
                <a:latin typeface="+mj-lt"/>
              </a:rPr>
              <a:t>Prompting</a:t>
            </a:r>
          </a:p>
        </p:txBody>
      </p:sp>
      <p:sp>
        <p:nvSpPr>
          <p:cNvPr id="78851" name="Rectangle 3"/>
          <p:cNvSpPr>
            <a:spLocks noGrp="1" noChangeArrowheads="1"/>
          </p:cNvSpPr>
          <p:nvPr>
            <p:ph idx="1"/>
          </p:nvPr>
        </p:nvSpPr>
        <p:spPr>
          <a:xfrm>
            <a:off x="533400" y="1371600"/>
            <a:ext cx="11201399" cy="4495800"/>
          </a:xfrm>
        </p:spPr>
        <p:txBody>
          <a:bodyPr>
            <a:noAutofit/>
          </a:bodyPr>
          <a:lstStyle/>
          <a:p>
            <a:r>
              <a:rPr lang="en-US" altLang="en-US" sz="3200" dirty="0" smtClean="0">
                <a:latin typeface="+mn-lt"/>
              </a:rPr>
              <a:t>Schedule following is taught using physical guidance </a:t>
            </a:r>
            <a:r>
              <a:rPr lang="en-US" altLang="en-US" sz="3200" u="sng" dirty="0" smtClean="0">
                <a:latin typeface="+mn-lt"/>
              </a:rPr>
              <a:t>exclusively</a:t>
            </a:r>
          </a:p>
          <a:p>
            <a:r>
              <a:rPr lang="en-US" altLang="en-US" sz="3200" dirty="0" smtClean="0">
                <a:latin typeface="+mn-lt"/>
              </a:rPr>
              <a:t>A prompting/prompt fading system of </a:t>
            </a:r>
            <a:r>
              <a:rPr lang="en-US" altLang="en-US" sz="3200" u="sng" dirty="0" smtClean="0">
                <a:latin typeface="+mn-lt"/>
              </a:rPr>
              <a:t>most-to-least</a:t>
            </a:r>
            <a:r>
              <a:rPr lang="en-US" altLang="en-US" sz="3200" dirty="0" smtClean="0">
                <a:latin typeface="+mn-lt"/>
              </a:rPr>
              <a:t> </a:t>
            </a:r>
            <a:r>
              <a:rPr lang="en-US" altLang="en-US" sz="3200" dirty="0">
                <a:latin typeface="+mn-lt"/>
              </a:rPr>
              <a:t>intrusive </a:t>
            </a:r>
            <a:r>
              <a:rPr lang="en-US" altLang="en-US" sz="3200" dirty="0" smtClean="0">
                <a:latin typeface="+mn-lt"/>
              </a:rPr>
              <a:t>prompts is used to prevent errors and promote fluid schedule following</a:t>
            </a:r>
          </a:p>
          <a:p>
            <a:r>
              <a:rPr lang="en-US" altLang="en-US" sz="3200" dirty="0" smtClean="0">
                <a:latin typeface="+mn-lt"/>
              </a:rPr>
              <a:t>Physical guidance is faded as quickly as possible</a:t>
            </a:r>
          </a:p>
          <a:p>
            <a:r>
              <a:rPr lang="en-US" altLang="en-US" sz="3200" u="sng" dirty="0" smtClean="0">
                <a:latin typeface="+mn-lt"/>
              </a:rPr>
              <a:t>Do not prompt using gestures (e.g., pointing) or verbal instructions</a:t>
            </a:r>
          </a:p>
        </p:txBody>
      </p:sp>
    </p:spTree>
    <p:extLst>
      <p:ext uri="{BB962C8B-B14F-4D97-AF65-F5344CB8AC3E}">
        <p14:creationId xmlns:p14="http://schemas.microsoft.com/office/powerpoint/2010/main" val="16304239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dirty="0" smtClean="0">
                <a:latin typeface="+mj-lt"/>
              </a:rPr>
              <a:t>Graduated Guidance</a:t>
            </a:r>
          </a:p>
        </p:txBody>
      </p:sp>
      <p:sp>
        <p:nvSpPr>
          <p:cNvPr id="78851" name="Rectangle 3"/>
          <p:cNvSpPr>
            <a:spLocks noGrp="1" noChangeArrowheads="1"/>
          </p:cNvSpPr>
          <p:nvPr>
            <p:ph idx="1"/>
          </p:nvPr>
        </p:nvSpPr>
        <p:spPr>
          <a:xfrm>
            <a:off x="685800" y="1828800"/>
            <a:ext cx="11048999" cy="4038600"/>
          </a:xfrm>
        </p:spPr>
        <p:txBody>
          <a:bodyPr>
            <a:normAutofit/>
          </a:bodyPr>
          <a:lstStyle/>
          <a:p>
            <a:r>
              <a:rPr lang="en-US" altLang="en-US" sz="3200" dirty="0" smtClean="0">
                <a:latin typeface="+mn-lt"/>
              </a:rPr>
              <a:t>Fading Procedures:</a:t>
            </a:r>
          </a:p>
          <a:p>
            <a:pPr lvl="1"/>
            <a:r>
              <a:rPr lang="en-US" altLang="en-US" sz="3200" dirty="0" smtClean="0">
                <a:latin typeface="+mn-lt"/>
              </a:rPr>
              <a:t>Full physical/Hand over hand</a:t>
            </a:r>
          </a:p>
          <a:p>
            <a:pPr lvl="1"/>
            <a:r>
              <a:rPr lang="en-US" altLang="en-US" sz="3200" dirty="0" smtClean="0">
                <a:latin typeface="+mn-lt"/>
              </a:rPr>
              <a:t>Partial Physical</a:t>
            </a:r>
          </a:p>
          <a:p>
            <a:pPr lvl="1"/>
            <a:r>
              <a:rPr lang="en-US" altLang="en-US" sz="3200" dirty="0" smtClean="0">
                <a:latin typeface="+mn-lt"/>
              </a:rPr>
              <a:t>Light Physical</a:t>
            </a:r>
          </a:p>
          <a:p>
            <a:pPr lvl="1"/>
            <a:r>
              <a:rPr lang="en-US" altLang="en-US" sz="3200" dirty="0" smtClean="0">
                <a:latin typeface="+mn-lt"/>
              </a:rPr>
              <a:t>Proximity</a:t>
            </a:r>
          </a:p>
          <a:p>
            <a:r>
              <a:rPr lang="en-US" altLang="en-US" sz="3200" dirty="0" smtClean="0">
                <a:latin typeface="+mn-lt"/>
              </a:rPr>
              <a:t>Fade both within activities and across schedule sequence</a:t>
            </a:r>
          </a:p>
        </p:txBody>
      </p:sp>
    </p:spTree>
    <p:extLst>
      <p:ext uri="{BB962C8B-B14F-4D97-AF65-F5344CB8AC3E}">
        <p14:creationId xmlns:p14="http://schemas.microsoft.com/office/powerpoint/2010/main" val="28430317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effectLst/>
              </a:rPr>
              <a:t>An Evaluation of Photographic Activity Schedules to Increase Independent Playground Skills in Young Children with Autism</a:t>
            </a:r>
          </a:p>
        </p:txBody>
      </p:sp>
      <p:sp>
        <p:nvSpPr>
          <p:cNvPr id="3" name="Subtitle 2"/>
          <p:cNvSpPr>
            <a:spLocks noGrp="1"/>
          </p:cNvSpPr>
          <p:nvPr>
            <p:ph type="subTitle" idx="1"/>
          </p:nvPr>
        </p:nvSpPr>
        <p:spPr>
          <a:xfrm>
            <a:off x="2438400" y="3471333"/>
            <a:ext cx="7342188" cy="1752600"/>
          </a:xfrm>
        </p:spPr>
        <p:txBody>
          <a:bodyPr/>
          <a:lstStyle/>
          <a:p>
            <a:r>
              <a:rPr lang="en-US" dirty="0" smtClean="0">
                <a:solidFill>
                  <a:schemeClr val="bg1"/>
                </a:solidFill>
                <a:effectLst/>
              </a:rPr>
              <a:t>Jessica S. Akers, Thomas </a:t>
            </a:r>
            <a:r>
              <a:rPr lang="en-US" dirty="0">
                <a:solidFill>
                  <a:schemeClr val="bg1"/>
                </a:solidFill>
                <a:effectLst/>
              </a:rPr>
              <a:t>S. </a:t>
            </a:r>
            <a:r>
              <a:rPr lang="en-US" dirty="0" smtClean="0">
                <a:solidFill>
                  <a:schemeClr val="bg1"/>
                </a:solidFill>
                <a:effectLst/>
              </a:rPr>
              <a:t>Higbee, </a:t>
            </a:r>
            <a:r>
              <a:rPr lang="en-US" dirty="0">
                <a:solidFill>
                  <a:schemeClr val="bg1"/>
                </a:solidFill>
                <a:effectLst/>
              </a:rPr>
              <a:t>Joy S. </a:t>
            </a:r>
            <a:r>
              <a:rPr lang="en-US" dirty="0" smtClean="0">
                <a:solidFill>
                  <a:schemeClr val="bg1"/>
                </a:solidFill>
                <a:effectLst/>
              </a:rPr>
              <a:t>Pollard, Kristina R. Gerencser, Azure J. Pellegrino</a:t>
            </a:r>
          </a:p>
          <a:p>
            <a:r>
              <a:rPr lang="en-US" i="1" dirty="0" smtClean="0">
                <a:solidFill>
                  <a:schemeClr val="bg1"/>
                </a:solidFill>
                <a:effectLst/>
              </a:rPr>
              <a:t>Utah State University</a:t>
            </a:r>
            <a:endParaRPr lang="en-US" i="1" dirty="0">
              <a:solidFill>
                <a:schemeClr val="bg1"/>
              </a:solidFill>
              <a:effectLst/>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10800" y="2967649"/>
            <a:ext cx="1428750" cy="2597727"/>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1" y="5105400"/>
            <a:ext cx="4779050" cy="1518375"/>
          </a:xfrm>
          <a:prstGeom prst="rect">
            <a:avLst/>
          </a:prstGeom>
        </p:spPr>
      </p:pic>
    </p:spTree>
    <p:extLst>
      <p:ext uri="{BB962C8B-B14F-4D97-AF65-F5344CB8AC3E}">
        <p14:creationId xmlns:p14="http://schemas.microsoft.com/office/powerpoint/2010/main" val="17634218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3124" y="244158"/>
            <a:ext cx="8397600" cy="746442"/>
          </a:xfrm>
        </p:spPr>
        <p:txBody>
          <a:bodyPr>
            <a:normAutofit/>
          </a:bodyPr>
          <a:lstStyle/>
          <a:p>
            <a:r>
              <a:rPr lang="en-US" dirty="0" smtClean="0">
                <a:latin typeface="+mj-lt"/>
              </a:rPr>
              <a:t>Purpose and Research Questions</a:t>
            </a:r>
            <a:endParaRPr lang="en-US" dirty="0">
              <a:latin typeface="+mj-lt"/>
            </a:endParaRPr>
          </a:p>
        </p:txBody>
      </p:sp>
      <p:sp>
        <p:nvSpPr>
          <p:cNvPr id="3" name="Content Placeholder 2"/>
          <p:cNvSpPr>
            <a:spLocks noGrp="1"/>
          </p:cNvSpPr>
          <p:nvPr>
            <p:ph idx="1"/>
          </p:nvPr>
        </p:nvSpPr>
        <p:spPr>
          <a:xfrm>
            <a:off x="304800" y="990600"/>
            <a:ext cx="11353800" cy="4800600"/>
          </a:xfrm>
        </p:spPr>
        <p:txBody>
          <a:bodyPr>
            <a:normAutofit/>
          </a:bodyPr>
          <a:lstStyle/>
          <a:p>
            <a:pPr marL="0" indent="0">
              <a:buNone/>
            </a:pPr>
            <a:r>
              <a:rPr lang="en-US" sz="3000" dirty="0">
                <a:latin typeface="+mn-lt"/>
              </a:rPr>
              <a:t>Evaluate the effectiveness of a photographic activity schedule to increase independent appropriate play skills in young children with ASD on the playground </a:t>
            </a:r>
            <a:endParaRPr lang="en-US" sz="3000" dirty="0" smtClean="0">
              <a:latin typeface="+mn-lt"/>
            </a:endParaRPr>
          </a:p>
          <a:p>
            <a:pPr lvl="0"/>
            <a:r>
              <a:rPr lang="en-US" sz="3000" dirty="0" smtClean="0">
                <a:latin typeface="+mn-lt"/>
              </a:rPr>
              <a:t>To </a:t>
            </a:r>
            <a:r>
              <a:rPr lang="en-US" sz="3000" dirty="0">
                <a:latin typeface="+mn-lt"/>
              </a:rPr>
              <a:t>what extent will a photographic activity schedule increase the number of appropriate play activities completed by children with ASD on the playground without adult support? </a:t>
            </a:r>
          </a:p>
          <a:p>
            <a:pPr lvl="0"/>
            <a:r>
              <a:rPr lang="en-US" sz="3000" dirty="0">
                <a:latin typeface="+mn-lt"/>
              </a:rPr>
              <a:t>To what extent will a photographic activity schedule increase the amount of time children with ASD are engaged in appropriate behaviors on the playground without adult support?</a:t>
            </a:r>
          </a:p>
        </p:txBody>
      </p:sp>
    </p:spTree>
    <p:extLst>
      <p:ext uri="{BB962C8B-B14F-4D97-AF65-F5344CB8AC3E}">
        <p14:creationId xmlns:p14="http://schemas.microsoft.com/office/powerpoint/2010/main" val="37281876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Participants and Setting</a:t>
            </a:r>
            <a:endParaRPr lang="en-US" dirty="0">
              <a:latin typeface="+mj-lt"/>
            </a:endParaRPr>
          </a:p>
        </p:txBody>
      </p:sp>
      <p:sp>
        <p:nvSpPr>
          <p:cNvPr id="3" name="Content Placeholder 2"/>
          <p:cNvSpPr>
            <a:spLocks noGrp="1"/>
          </p:cNvSpPr>
          <p:nvPr>
            <p:ph idx="1"/>
          </p:nvPr>
        </p:nvSpPr>
        <p:spPr>
          <a:xfrm>
            <a:off x="457200" y="1744133"/>
            <a:ext cx="11277599" cy="4321388"/>
          </a:xfrm>
        </p:spPr>
        <p:txBody>
          <a:bodyPr>
            <a:normAutofit/>
          </a:bodyPr>
          <a:lstStyle/>
          <a:p>
            <a:r>
              <a:rPr lang="en-US" sz="3200" dirty="0" smtClean="0">
                <a:latin typeface="+mn-lt"/>
              </a:rPr>
              <a:t>Three male students with ASD ages 4-5 attending ASSERT preschool</a:t>
            </a:r>
          </a:p>
          <a:p>
            <a:r>
              <a:rPr lang="en-US" sz="3200" dirty="0">
                <a:latin typeface="+mn-lt"/>
              </a:rPr>
              <a:t>F</a:t>
            </a:r>
            <a:r>
              <a:rPr lang="en-US" sz="3200" dirty="0" smtClean="0">
                <a:latin typeface="+mn-lt"/>
              </a:rPr>
              <a:t>luent </a:t>
            </a:r>
            <a:r>
              <a:rPr lang="en-US" sz="3200" dirty="0">
                <a:latin typeface="+mn-lt"/>
              </a:rPr>
              <a:t>activity schedule followers </a:t>
            </a:r>
            <a:endParaRPr lang="en-US" sz="3200" dirty="0" smtClean="0">
              <a:latin typeface="+mn-lt"/>
            </a:endParaRPr>
          </a:p>
          <a:p>
            <a:r>
              <a:rPr lang="en-US" sz="3200" dirty="0" smtClean="0">
                <a:latin typeface="+mn-lt"/>
              </a:rPr>
              <a:t>Engaged in inappropriate behavior on the playground</a:t>
            </a:r>
          </a:p>
          <a:p>
            <a:r>
              <a:rPr lang="en-US" sz="3200" dirty="0" smtClean="0">
                <a:latin typeface="+mn-lt"/>
              </a:rPr>
              <a:t>Outdoor play area on the university campus</a:t>
            </a:r>
          </a:p>
        </p:txBody>
      </p:sp>
    </p:spTree>
    <p:extLst>
      <p:ext uri="{BB962C8B-B14F-4D97-AF65-F5344CB8AC3E}">
        <p14:creationId xmlns:p14="http://schemas.microsoft.com/office/powerpoint/2010/main" val="25033011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3" y="228600"/>
            <a:ext cx="10361084" cy="937157"/>
          </a:xfrm>
        </p:spPr>
        <p:txBody>
          <a:bodyPr/>
          <a:lstStyle/>
          <a:p>
            <a:r>
              <a:rPr lang="en-US" dirty="0" smtClean="0"/>
              <a:t>Materials </a:t>
            </a:r>
            <a:endParaRPr lang="en-US" dirty="0"/>
          </a:p>
        </p:txBody>
      </p:sp>
      <p:sp>
        <p:nvSpPr>
          <p:cNvPr id="3" name="Content Placeholder 2"/>
          <p:cNvSpPr>
            <a:spLocks noGrp="1"/>
          </p:cNvSpPr>
          <p:nvPr>
            <p:ph sz="half" idx="1"/>
          </p:nvPr>
        </p:nvSpPr>
        <p:spPr>
          <a:xfrm>
            <a:off x="533400" y="1165757"/>
            <a:ext cx="7772399" cy="5114485"/>
          </a:xfrm>
        </p:spPr>
        <p:txBody>
          <a:bodyPr>
            <a:noAutofit/>
          </a:bodyPr>
          <a:lstStyle/>
          <a:p>
            <a:r>
              <a:rPr lang="en-US" sz="2800" dirty="0"/>
              <a:t>S</a:t>
            </a:r>
            <a:r>
              <a:rPr lang="en-US" sz="2800" dirty="0" smtClean="0"/>
              <a:t>mall </a:t>
            </a:r>
            <a:r>
              <a:rPr lang="en-US" sz="2800" dirty="0"/>
              <a:t>3-ring binder with pictures attached using </a:t>
            </a:r>
            <a:r>
              <a:rPr lang="en-US" sz="2800" dirty="0" smtClean="0"/>
              <a:t>Velcro</a:t>
            </a:r>
          </a:p>
          <a:p>
            <a:r>
              <a:rPr lang="en-US" sz="2800" dirty="0" smtClean="0"/>
              <a:t>Pool of 8 activities </a:t>
            </a:r>
          </a:p>
          <a:p>
            <a:pPr lvl="1"/>
            <a:r>
              <a:rPr lang="en-US" sz="2800" dirty="0" smtClean="0"/>
              <a:t>Randomly selected and </a:t>
            </a:r>
            <a:r>
              <a:rPr lang="en-US" sz="2800" dirty="0" err="1" smtClean="0"/>
              <a:t>resequenced</a:t>
            </a:r>
            <a:r>
              <a:rPr lang="en-US" sz="2800" dirty="0" smtClean="0"/>
              <a:t> </a:t>
            </a:r>
          </a:p>
          <a:p>
            <a:r>
              <a:rPr lang="en-US" sz="2800" dirty="0" smtClean="0"/>
              <a:t>Schedules </a:t>
            </a:r>
            <a:r>
              <a:rPr lang="en-US" sz="2800" dirty="0"/>
              <a:t>had a variable number activities individualized across participants and a terminal reinforcer (small snack</a:t>
            </a:r>
            <a:r>
              <a:rPr lang="en-US" sz="2800" dirty="0" smtClean="0"/>
              <a:t>)</a:t>
            </a:r>
          </a:p>
          <a:p>
            <a:r>
              <a:rPr lang="en-US" sz="2800" dirty="0" smtClean="0"/>
              <a:t>Added 4 activities to highest number of activities completed in baseline (Miles 5, Alvin 8, Dexter 7)</a:t>
            </a:r>
            <a:endParaRPr lang="en-US" sz="2800" dirty="0"/>
          </a:p>
        </p:txBody>
      </p:sp>
      <p:pic>
        <p:nvPicPr>
          <p:cNvPr id="4" name="Picture 3" descr="PGschedul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58200" y="1600200"/>
            <a:ext cx="3325966" cy="4473044"/>
          </a:xfrm>
          <a:prstGeom prst="rect">
            <a:avLst/>
          </a:prstGeom>
        </p:spPr>
      </p:pic>
    </p:spTree>
    <p:extLst>
      <p:ext uri="{BB962C8B-B14F-4D97-AF65-F5344CB8AC3E}">
        <p14:creationId xmlns:p14="http://schemas.microsoft.com/office/powerpoint/2010/main" val="34482081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Measurement</a:t>
            </a:r>
            <a:endParaRPr lang="en-US" dirty="0">
              <a:latin typeface="+mj-lt"/>
            </a:endParaRPr>
          </a:p>
        </p:txBody>
      </p:sp>
      <p:sp>
        <p:nvSpPr>
          <p:cNvPr id="3" name="Content Placeholder 2"/>
          <p:cNvSpPr>
            <a:spLocks noGrp="1"/>
          </p:cNvSpPr>
          <p:nvPr>
            <p:ph idx="1"/>
          </p:nvPr>
        </p:nvSpPr>
        <p:spPr>
          <a:xfrm>
            <a:off x="533400" y="1879600"/>
            <a:ext cx="11201399" cy="4419600"/>
          </a:xfrm>
        </p:spPr>
        <p:txBody>
          <a:bodyPr>
            <a:normAutofit/>
          </a:bodyPr>
          <a:lstStyle/>
          <a:p>
            <a:r>
              <a:rPr lang="en-US" sz="3200" dirty="0">
                <a:latin typeface="+mn-lt"/>
              </a:rPr>
              <a:t>T</a:t>
            </a:r>
            <a:r>
              <a:rPr lang="en-US" sz="3200" dirty="0" smtClean="0">
                <a:latin typeface="+mn-lt"/>
              </a:rPr>
              <a:t>he </a:t>
            </a:r>
            <a:r>
              <a:rPr lang="en-US" sz="3200" dirty="0">
                <a:latin typeface="+mn-lt"/>
              </a:rPr>
              <a:t>number of different playground activities completed </a:t>
            </a:r>
            <a:endParaRPr lang="en-US" sz="3200" dirty="0" smtClean="0">
              <a:latin typeface="+mn-lt"/>
            </a:endParaRPr>
          </a:p>
          <a:p>
            <a:r>
              <a:rPr lang="en-US" sz="3200" dirty="0" smtClean="0">
                <a:latin typeface="+mn-lt"/>
              </a:rPr>
              <a:t>The </a:t>
            </a:r>
            <a:r>
              <a:rPr lang="en-US" sz="3200" dirty="0">
                <a:latin typeface="+mn-lt"/>
              </a:rPr>
              <a:t>percentage of independently completed schedule components </a:t>
            </a:r>
            <a:r>
              <a:rPr lang="en-US" sz="3200" dirty="0" smtClean="0">
                <a:latin typeface="+mn-lt"/>
              </a:rPr>
              <a:t>completed (when schedule was present)</a:t>
            </a:r>
          </a:p>
        </p:txBody>
      </p:sp>
    </p:spTree>
    <p:extLst>
      <p:ext uri="{BB962C8B-B14F-4D97-AF65-F5344CB8AC3E}">
        <p14:creationId xmlns:p14="http://schemas.microsoft.com/office/powerpoint/2010/main" val="8759507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ctiviti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36661" y="16933"/>
            <a:ext cx="4602412" cy="6858000"/>
          </a:xfrm>
          <a:prstGeom prst="rect">
            <a:avLst/>
          </a:prstGeom>
        </p:spPr>
      </p:pic>
    </p:spTree>
    <p:extLst>
      <p:ext uri="{BB962C8B-B14F-4D97-AF65-F5344CB8AC3E}">
        <p14:creationId xmlns:p14="http://schemas.microsoft.com/office/powerpoint/2010/main" val="34442068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Discussion</a:t>
            </a:r>
            <a:endParaRPr lang="en-US" dirty="0">
              <a:latin typeface="+mj-lt"/>
            </a:endParaRPr>
          </a:p>
        </p:txBody>
      </p:sp>
      <p:sp>
        <p:nvSpPr>
          <p:cNvPr id="3" name="Content Placeholder 2"/>
          <p:cNvSpPr>
            <a:spLocks noGrp="1"/>
          </p:cNvSpPr>
          <p:nvPr>
            <p:ph idx="1"/>
          </p:nvPr>
        </p:nvSpPr>
        <p:spPr>
          <a:xfrm>
            <a:off x="685800" y="1862671"/>
            <a:ext cx="10972799" cy="4334933"/>
          </a:xfrm>
        </p:spPr>
        <p:txBody>
          <a:bodyPr>
            <a:normAutofit/>
          </a:bodyPr>
          <a:lstStyle/>
          <a:p>
            <a:r>
              <a:rPr lang="en-US" sz="3200" dirty="0" smtClean="0">
                <a:latin typeface="+mn-lt"/>
              </a:rPr>
              <a:t>All three participants engaged in more activities when the activity schedule was present</a:t>
            </a:r>
          </a:p>
          <a:p>
            <a:r>
              <a:rPr lang="en-US" sz="3200" dirty="0" smtClean="0">
                <a:latin typeface="+mn-lt"/>
              </a:rPr>
              <a:t>Limitation: We did not make any attempts to fade the activity schedules (but we have demonstrated that this is possible in a subsequent study)</a:t>
            </a:r>
            <a:endParaRPr lang="en-US" sz="3200" dirty="0">
              <a:latin typeface="+mn-lt"/>
            </a:endParaRPr>
          </a:p>
        </p:txBody>
      </p:sp>
    </p:spTree>
    <p:extLst>
      <p:ext uri="{BB962C8B-B14F-4D97-AF65-F5344CB8AC3E}">
        <p14:creationId xmlns:p14="http://schemas.microsoft.com/office/powerpoint/2010/main" val="33084495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000" dirty="0"/>
              <a:t>Combining Social Scripting and Photographic Activity Schedules to Promote Complex Social Behavior</a:t>
            </a:r>
          </a:p>
        </p:txBody>
      </p:sp>
    </p:spTree>
    <p:extLst>
      <p:ext uri="{BB962C8B-B14F-4D97-AF65-F5344CB8AC3E}">
        <p14:creationId xmlns:p14="http://schemas.microsoft.com/office/powerpoint/2010/main" val="3518675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5" y="457200"/>
            <a:ext cx="7999413" cy="1371600"/>
          </a:xfrm>
        </p:spPr>
        <p:txBody>
          <a:bodyPr/>
          <a:lstStyle/>
          <a:p>
            <a:r>
              <a:rPr lang="en-US" sz="3600" dirty="0"/>
              <a:t>Why teach (and research) play?</a:t>
            </a:r>
          </a:p>
        </p:txBody>
      </p:sp>
      <p:sp>
        <p:nvSpPr>
          <p:cNvPr id="3" name="Content Placeholder 2"/>
          <p:cNvSpPr>
            <a:spLocks noGrp="1"/>
          </p:cNvSpPr>
          <p:nvPr>
            <p:ph idx="1"/>
          </p:nvPr>
        </p:nvSpPr>
        <p:spPr>
          <a:xfrm>
            <a:off x="2133605" y="1676400"/>
            <a:ext cx="7770813" cy="3657600"/>
          </a:xfrm>
        </p:spPr>
        <p:txBody>
          <a:bodyPr/>
          <a:lstStyle/>
          <a:p>
            <a:r>
              <a:rPr lang="en-US" dirty="0" smtClean="0">
                <a:latin typeface="+mj-lt"/>
              </a:rPr>
              <a:t>“Play is a young child’s work”</a:t>
            </a:r>
          </a:p>
          <a:p>
            <a:r>
              <a:rPr lang="en-US" dirty="0" smtClean="0">
                <a:latin typeface="+mj-lt"/>
              </a:rPr>
              <a:t>Play serves an important function in typical development</a:t>
            </a:r>
          </a:p>
          <a:p>
            <a:r>
              <a:rPr lang="en-US" dirty="0" smtClean="0">
                <a:latin typeface="+mj-lt"/>
              </a:rPr>
              <a:t>Through play, children learn social rules and norms</a:t>
            </a:r>
          </a:p>
          <a:p>
            <a:r>
              <a:rPr lang="en-US" dirty="0" smtClean="0">
                <a:latin typeface="+mj-lt"/>
              </a:rPr>
              <a:t>Play has significant social validity</a:t>
            </a:r>
          </a:p>
          <a:p>
            <a:r>
              <a:rPr lang="en-US" dirty="0" smtClean="0">
                <a:latin typeface="+mj-lt"/>
              </a:rPr>
              <a:t>It’s really fun to do this kind of work/research!</a:t>
            </a:r>
            <a:endParaRPr lang="en-US" dirty="0">
              <a:latin typeface="+mj-lt"/>
            </a:endParaRPr>
          </a:p>
        </p:txBody>
      </p:sp>
    </p:spTree>
    <p:extLst>
      <p:ext uri="{BB962C8B-B14F-4D97-AF65-F5344CB8AC3E}">
        <p14:creationId xmlns:p14="http://schemas.microsoft.com/office/powerpoint/2010/main" val="416671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2057400" y="762000"/>
            <a:ext cx="8153400" cy="1752600"/>
          </a:xfrm>
        </p:spPr>
        <p:txBody>
          <a:bodyPr/>
          <a:lstStyle/>
          <a:p>
            <a:r>
              <a:rPr lang="en-US" sz="3600" dirty="0"/>
              <a:t>Using Joint Activity Schedules to Promote Peer Engagement in Preschoolers with Autism</a:t>
            </a:r>
          </a:p>
        </p:txBody>
      </p:sp>
      <p:sp>
        <p:nvSpPr>
          <p:cNvPr id="2053" name="Rectangle 5"/>
          <p:cNvSpPr>
            <a:spLocks noGrp="1" noChangeArrowheads="1"/>
          </p:cNvSpPr>
          <p:nvPr>
            <p:ph type="subTitle" idx="1"/>
          </p:nvPr>
        </p:nvSpPr>
        <p:spPr>
          <a:xfrm>
            <a:off x="1981200" y="2971800"/>
            <a:ext cx="8077200" cy="2819400"/>
          </a:xfrm>
        </p:spPr>
        <p:txBody>
          <a:bodyPr/>
          <a:lstStyle/>
          <a:p>
            <a:pPr algn="ctr"/>
            <a:r>
              <a:rPr lang="en-US" sz="2800" dirty="0"/>
              <a:t>Alison Betz, Kara Reagon, &amp; </a:t>
            </a:r>
          </a:p>
          <a:p>
            <a:pPr algn="ctr"/>
            <a:r>
              <a:rPr lang="en-US" sz="2800" dirty="0"/>
              <a:t>Thomas S. Higbee</a:t>
            </a:r>
          </a:p>
          <a:p>
            <a:pPr algn="ctr"/>
            <a:endParaRPr lang="en-US" dirty="0"/>
          </a:p>
          <a:p>
            <a:pPr algn="ctr"/>
            <a:r>
              <a:rPr lang="en-US" sz="2800" i="1" dirty="0"/>
              <a:t>Utah State University</a:t>
            </a: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5371091"/>
            <a:ext cx="6274404" cy="1213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57002" y="3886205"/>
            <a:ext cx="2412396" cy="1809297"/>
          </a:xfrm>
          <a:prstGeom prst="rect">
            <a:avLst/>
          </a:prstGeom>
        </p:spPr>
      </p:pic>
    </p:spTree>
    <p:extLst>
      <p:ext uri="{BB962C8B-B14F-4D97-AF65-F5344CB8AC3E}">
        <p14:creationId xmlns:p14="http://schemas.microsoft.com/office/powerpoint/2010/main" val="12127130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12909" y="228600"/>
            <a:ext cx="10361084" cy="914400"/>
          </a:xfrm>
        </p:spPr>
        <p:txBody>
          <a:bodyPr/>
          <a:lstStyle/>
          <a:p>
            <a:r>
              <a:rPr lang="en-US" dirty="0">
                <a:latin typeface="+mj-lt"/>
              </a:rPr>
              <a:t>Purpose</a:t>
            </a:r>
          </a:p>
        </p:txBody>
      </p:sp>
      <p:sp>
        <p:nvSpPr>
          <p:cNvPr id="17411" name="Rectangle 3"/>
          <p:cNvSpPr>
            <a:spLocks noGrp="1" noChangeArrowheads="1"/>
          </p:cNvSpPr>
          <p:nvPr>
            <p:ph type="body" idx="1"/>
          </p:nvPr>
        </p:nvSpPr>
        <p:spPr>
          <a:xfrm>
            <a:off x="533400" y="1676400"/>
            <a:ext cx="10742087" cy="4191000"/>
          </a:xfrm>
        </p:spPr>
        <p:txBody>
          <a:bodyPr/>
          <a:lstStyle/>
          <a:p>
            <a:r>
              <a:rPr lang="en-US" sz="2800" dirty="0"/>
              <a:t>The purpose of the current study was to extend the research of MacDuff, </a:t>
            </a:r>
            <a:r>
              <a:rPr lang="en-US" sz="2800" dirty="0" err="1"/>
              <a:t>Krantz</a:t>
            </a:r>
            <a:r>
              <a:rPr lang="en-US" sz="2800" dirty="0"/>
              <a:t>, and </a:t>
            </a:r>
            <a:r>
              <a:rPr lang="en-US" sz="2800" dirty="0" err="1"/>
              <a:t>McClannahan</a:t>
            </a:r>
            <a:r>
              <a:rPr lang="en-US" sz="2800" dirty="0"/>
              <a:t> (1993) by examining the effects of teaching two children with autism to follow a joint activity schedule with scripts on play initiations and engagement with a peer during play.</a:t>
            </a:r>
          </a:p>
          <a:p>
            <a:endParaRPr lang="en-US" dirty="0"/>
          </a:p>
        </p:txBody>
      </p:sp>
    </p:spTree>
    <p:extLst>
      <p:ext uri="{BB962C8B-B14F-4D97-AF65-F5344CB8AC3E}">
        <p14:creationId xmlns:p14="http://schemas.microsoft.com/office/powerpoint/2010/main" val="2272274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838200" y="228600"/>
            <a:ext cx="10361084" cy="914400"/>
          </a:xfrm>
        </p:spPr>
        <p:txBody>
          <a:bodyPr/>
          <a:lstStyle/>
          <a:p>
            <a:r>
              <a:rPr lang="en-US" altLang="en-US" dirty="0" smtClean="0">
                <a:latin typeface="+mj-lt"/>
              </a:rPr>
              <a:t>Joint Activity Schedules</a:t>
            </a:r>
          </a:p>
        </p:txBody>
      </p:sp>
      <p:sp>
        <p:nvSpPr>
          <p:cNvPr id="122883" name="Rectangle 3"/>
          <p:cNvSpPr>
            <a:spLocks noGrp="1" noChangeArrowheads="1"/>
          </p:cNvSpPr>
          <p:nvPr>
            <p:ph idx="1"/>
          </p:nvPr>
        </p:nvSpPr>
        <p:spPr>
          <a:xfrm>
            <a:off x="914403" y="1371600"/>
            <a:ext cx="10361084" cy="4724400"/>
          </a:xfrm>
        </p:spPr>
        <p:txBody>
          <a:bodyPr>
            <a:noAutofit/>
          </a:bodyPr>
          <a:lstStyle/>
          <a:p>
            <a:r>
              <a:rPr lang="en-US" altLang="en-US" sz="3200" dirty="0" smtClean="0"/>
              <a:t>2 children share one book</a:t>
            </a:r>
          </a:p>
          <a:p>
            <a:r>
              <a:rPr lang="en-US" altLang="en-US" sz="3200" dirty="0" smtClean="0"/>
              <a:t>Each page has photo of one child (that child is responsible for that activity)</a:t>
            </a:r>
          </a:p>
          <a:p>
            <a:pPr lvl="1"/>
            <a:r>
              <a:rPr lang="en-US" altLang="en-US" sz="3200" dirty="0" smtClean="0"/>
              <a:t>Photo of child </a:t>
            </a:r>
          </a:p>
          <a:p>
            <a:pPr lvl="1"/>
            <a:r>
              <a:rPr lang="en-US" altLang="en-US" sz="3200" dirty="0" smtClean="0"/>
              <a:t>Photo of activity, or choice</a:t>
            </a:r>
          </a:p>
          <a:p>
            <a:pPr lvl="1"/>
            <a:r>
              <a:rPr lang="en-US" altLang="en-US" sz="3200" dirty="0" smtClean="0"/>
              <a:t>Script, or other cue for student to initiate to peer: </a:t>
            </a:r>
          </a:p>
          <a:p>
            <a:pPr lvl="2"/>
            <a:r>
              <a:rPr lang="en-US" altLang="en-US" sz="3200" dirty="0" smtClean="0"/>
              <a:t>“Play with me.”</a:t>
            </a:r>
          </a:p>
          <a:p>
            <a:pPr lvl="2"/>
            <a:r>
              <a:rPr lang="en-US" altLang="en-US" sz="3200" dirty="0" smtClean="0"/>
              <a:t> “Want to play?”</a:t>
            </a:r>
          </a:p>
          <a:p>
            <a:pPr lvl="2"/>
            <a:r>
              <a:rPr lang="en-US" altLang="en-US" sz="3200" dirty="0" smtClean="0"/>
              <a:t>“Let’s play _______.”</a:t>
            </a:r>
          </a:p>
        </p:txBody>
      </p:sp>
    </p:spTree>
    <p:extLst>
      <p:ext uri="{BB962C8B-B14F-4D97-AF65-F5344CB8AC3E}">
        <p14:creationId xmlns:p14="http://schemas.microsoft.com/office/powerpoint/2010/main" val="40297548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09805" y="0"/>
            <a:ext cx="7770813" cy="1219200"/>
          </a:xfrm>
        </p:spPr>
        <p:txBody>
          <a:bodyPr/>
          <a:lstStyle/>
          <a:p>
            <a:r>
              <a:rPr lang="en-US" dirty="0">
                <a:latin typeface="+mj-lt"/>
              </a:rPr>
              <a:t>Methods</a:t>
            </a:r>
          </a:p>
        </p:txBody>
      </p:sp>
      <p:sp>
        <p:nvSpPr>
          <p:cNvPr id="3075" name="Rectangle 3"/>
          <p:cNvSpPr>
            <a:spLocks noGrp="1" noChangeArrowheads="1"/>
          </p:cNvSpPr>
          <p:nvPr>
            <p:ph type="body" idx="1"/>
          </p:nvPr>
        </p:nvSpPr>
        <p:spPr>
          <a:xfrm>
            <a:off x="533400" y="990600"/>
            <a:ext cx="11125200" cy="5638800"/>
          </a:xfrm>
        </p:spPr>
        <p:txBody>
          <a:bodyPr>
            <a:noAutofit/>
          </a:bodyPr>
          <a:lstStyle/>
          <a:p>
            <a:r>
              <a:rPr lang="en-US" sz="2600" b="1" dirty="0"/>
              <a:t>Participants:</a:t>
            </a:r>
          </a:p>
          <a:p>
            <a:pPr lvl="1"/>
            <a:r>
              <a:rPr lang="en-US" sz="2600" dirty="0"/>
              <a:t>3 dyads of preschool aged children with autism</a:t>
            </a:r>
          </a:p>
          <a:p>
            <a:pPr lvl="2"/>
            <a:r>
              <a:rPr lang="en-US" sz="2600" dirty="0"/>
              <a:t>5 boys, 1 girl</a:t>
            </a:r>
          </a:p>
          <a:p>
            <a:pPr lvl="1"/>
            <a:r>
              <a:rPr lang="en-US" sz="2600" dirty="0"/>
              <a:t>Ranging from ages 3-5</a:t>
            </a:r>
          </a:p>
          <a:p>
            <a:pPr lvl="1"/>
            <a:r>
              <a:rPr lang="en-US" sz="2600" dirty="0"/>
              <a:t>All fluent independent activity schedule followers</a:t>
            </a:r>
          </a:p>
          <a:p>
            <a:pPr>
              <a:lnSpc>
                <a:spcPct val="80000"/>
              </a:lnSpc>
            </a:pPr>
            <a:r>
              <a:rPr lang="en-US" sz="2600" b="1" dirty="0"/>
              <a:t>Dependent Variables:</a:t>
            </a:r>
          </a:p>
          <a:p>
            <a:pPr lvl="1">
              <a:lnSpc>
                <a:spcPct val="80000"/>
              </a:lnSpc>
            </a:pPr>
            <a:r>
              <a:rPr lang="en-US" sz="2600" dirty="0"/>
              <a:t>Joint Social Engagement-Both participants engaged in the activity specified by the schedule (or appropriately playing the same game during baseline)</a:t>
            </a:r>
          </a:p>
          <a:p>
            <a:pPr lvl="1">
              <a:lnSpc>
                <a:spcPct val="80000"/>
              </a:lnSpc>
            </a:pPr>
            <a:r>
              <a:rPr lang="en-US" sz="2600" dirty="0"/>
              <a:t>Play initiations-Repeating the “Play with me” script to the other child </a:t>
            </a:r>
          </a:p>
          <a:p>
            <a:pPr>
              <a:lnSpc>
                <a:spcPct val="80000"/>
              </a:lnSpc>
            </a:pPr>
            <a:r>
              <a:rPr lang="en-US" sz="2600" b="1" dirty="0" smtClean="0"/>
              <a:t>Design</a:t>
            </a:r>
            <a:endParaRPr lang="en-US" sz="2600" b="1" dirty="0"/>
          </a:p>
          <a:p>
            <a:pPr lvl="1">
              <a:lnSpc>
                <a:spcPct val="80000"/>
              </a:lnSpc>
            </a:pPr>
            <a:r>
              <a:rPr lang="en-US" sz="2600" dirty="0"/>
              <a:t>Non-concurrent multiple baseline</a:t>
            </a:r>
          </a:p>
          <a:p>
            <a:pPr marL="457200" lvl="1" indent="0">
              <a:lnSpc>
                <a:spcPct val="80000"/>
              </a:lnSpc>
              <a:buNone/>
            </a:pPr>
            <a:r>
              <a:rPr lang="en-US" sz="2600" dirty="0"/>
              <a:t>      design across dyads</a:t>
            </a:r>
          </a:p>
          <a:p>
            <a:endParaRPr lang="en-US" sz="2600" dirty="0"/>
          </a:p>
        </p:txBody>
      </p:sp>
    </p:spTree>
    <p:extLst>
      <p:ext uri="{BB962C8B-B14F-4D97-AF65-F5344CB8AC3E}">
        <p14:creationId xmlns:p14="http://schemas.microsoft.com/office/powerpoint/2010/main" val="32024852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209805" y="76200"/>
            <a:ext cx="7770813" cy="685800"/>
          </a:xfrm>
        </p:spPr>
        <p:txBody>
          <a:bodyPr/>
          <a:lstStyle/>
          <a:p>
            <a:r>
              <a:rPr lang="en-US" dirty="0">
                <a:latin typeface="+mj-lt"/>
              </a:rPr>
              <a:t>Methods</a:t>
            </a:r>
          </a:p>
        </p:txBody>
      </p:sp>
      <p:sp>
        <p:nvSpPr>
          <p:cNvPr id="52227" name="Rectangle 3"/>
          <p:cNvSpPr>
            <a:spLocks noGrp="1" noChangeArrowheads="1"/>
          </p:cNvSpPr>
          <p:nvPr>
            <p:ph type="body" idx="1"/>
          </p:nvPr>
        </p:nvSpPr>
        <p:spPr>
          <a:xfrm>
            <a:off x="381000" y="762000"/>
            <a:ext cx="10972800" cy="5257800"/>
          </a:xfrm>
        </p:spPr>
        <p:txBody>
          <a:bodyPr>
            <a:noAutofit/>
          </a:bodyPr>
          <a:lstStyle/>
          <a:p>
            <a:pPr>
              <a:lnSpc>
                <a:spcPct val="80000"/>
              </a:lnSpc>
            </a:pPr>
            <a:r>
              <a:rPr lang="en-US" sz="2800" dirty="0" smtClean="0"/>
              <a:t>4 </a:t>
            </a:r>
            <a:r>
              <a:rPr lang="en-US" sz="2800" dirty="0"/>
              <a:t>activity pages</a:t>
            </a:r>
          </a:p>
          <a:p>
            <a:pPr lvl="1">
              <a:lnSpc>
                <a:spcPct val="80000"/>
              </a:lnSpc>
            </a:pPr>
            <a:r>
              <a:rPr lang="en-US" sz="2800" dirty="0"/>
              <a:t>2 pages per participant</a:t>
            </a:r>
          </a:p>
          <a:p>
            <a:pPr lvl="2">
              <a:lnSpc>
                <a:spcPct val="80000"/>
              </a:lnSpc>
            </a:pPr>
            <a:r>
              <a:rPr lang="en-US" sz="2800" dirty="0"/>
              <a:t>One pre-chosen game page</a:t>
            </a:r>
          </a:p>
          <a:p>
            <a:pPr lvl="2">
              <a:lnSpc>
                <a:spcPct val="80000"/>
              </a:lnSpc>
            </a:pPr>
            <a:r>
              <a:rPr lang="en-US" sz="2800" dirty="0"/>
              <a:t>One choice page</a:t>
            </a:r>
          </a:p>
          <a:p>
            <a:pPr>
              <a:lnSpc>
                <a:spcPct val="80000"/>
              </a:lnSpc>
            </a:pPr>
            <a:r>
              <a:rPr lang="en-US" sz="2800" dirty="0"/>
              <a:t>Discrimination of the pages</a:t>
            </a:r>
          </a:p>
          <a:p>
            <a:pPr lvl="1">
              <a:lnSpc>
                <a:spcPct val="80000"/>
              </a:lnSpc>
            </a:pPr>
            <a:r>
              <a:rPr lang="en-US" sz="2800" dirty="0"/>
              <a:t>Picture of the participant on the top</a:t>
            </a:r>
          </a:p>
          <a:p>
            <a:pPr>
              <a:lnSpc>
                <a:spcPct val="80000"/>
              </a:lnSpc>
            </a:pPr>
            <a:r>
              <a:rPr lang="en-US" sz="2800" dirty="0"/>
              <a:t>Pre-chosen page</a:t>
            </a:r>
          </a:p>
          <a:p>
            <a:pPr lvl="1">
              <a:lnSpc>
                <a:spcPct val="80000"/>
              </a:lnSpc>
            </a:pPr>
            <a:r>
              <a:rPr lang="en-US" sz="2800" dirty="0"/>
              <a:t>A picture of the game they were to play with displayed under the picture of the participant</a:t>
            </a:r>
          </a:p>
          <a:p>
            <a:pPr>
              <a:lnSpc>
                <a:spcPct val="80000"/>
              </a:lnSpc>
            </a:pPr>
            <a:r>
              <a:rPr lang="en-US" sz="2800" dirty="0"/>
              <a:t>Choice page</a:t>
            </a:r>
          </a:p>
          <a:p>
            <a:pPr lvl="1">
              <a:lnSpc>
                <a:spcPct val="80000"/>
              </a:lnSpc>
            </a:pPr>
            <a:r>
              <a:rPr lang="en-US" sz="2800" dirty="0"/>
              <a:t>An empty page under the picture of the participant</a:t>
            </a:r>
          </a:p>
          <a:p>
            <a:pPr lvl="1">
              <a:lnSpc>
                <a:spcPct val="80000"/>
              </a:lnSpc>
            </a:pPr>
            <a:r>
              <a:rPr lang="en-US" sz="2800" dirty="0"/>
              <a:t>Choice board consisted of 4 </a:t>
            </a:r>
            <a:r>
              <a:rPr lang="en-US" sz="2800" dirty="0" smtClean="0"/>
              <a:t>choices</a:t>
            </a:r>
          </a:p>
        </p:txBody>
      </p:sp>
    </p:spTree>
    <p:extLst>
      <p:ext uri="{BB962C8B-B14F-4D97-AF65-F5344CB8AC3E}">
        <p14:creationId xmlns:p14="http://schemas.microsoft.com/office/powerpoint/2010/main" val="25587401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6" name="Picture 54" descr="C:\Users\a00016402\Desktop\ja graph 2.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7000" y="76200"/>
            <a:ext cx="4436598"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0971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524005" y="9525"/>
            <a:ext cx="8913813" cy="914400"/>
          </a:xfrm>
        </p:spPr>
        <p:txBody>
          <a:bodyPr/>
          <a:lstStyle/>
          <a:p>
            <a:r>
              <a:rPr lang="en-US" dirty="0" smtClean="0">
                <a:latin typeface="+mj-lt"/>
              </a:rPr>
              <a:t>Conclusions</a:t>
            </a:r>
            <a:endParaRPr lang="en-US" dirty="0">
              <a:latin typeface="+mj-lt"/>
            </a:endParaRPr>
          </a:p>
        </p:txBody>
      </p:sp>
      <p:sp>
        <p:nvSpPr>
          <p:cNvPr id="41987" name="Rectangle 3"/>
          <p:cNvSpPr>
            <a:spLocks noGrp="1" noChangeArrowheads="1"/>
          </p:cNvSpPr>
          <p:nvPr>
            <p:ph type="body" idx="1"/>
          </p:nvPr>
        </p:nvSpPr>
        <p:spPr>
          <a:xfrm>
            <a:off x="609600" y="838200"/>
            <a:ext cx="10972800" cy="5410195"/>
          </a:xfrm>
        </p:spPr>
        <p:txBody>
          <a:bodyPr>
            <a:noAutofit/>
          </a:bodyPr>
          <a:lstStyle/>
          <a:p>
            <a:pPr>
              <a:lnSpc>
                <a:spcPct val="80000"/>
              </a:lnSpc>
            </a:pPr>
            <a:r>
              <a:rPr lang="en-US" sz="2800" dirty="0"/>
              <a:t>All three dyads in this study followed a joint activity schedule and maintained schedule following without adult prompts</a:t>
            </a:r>
          </a:p>
          <a:p>
            <a:pPr>
              <a:lnSpc>
                <a:spcPct val="80000"/>
              </a:lnSpc>
            </a:pPr>
            <a:r>
              <a:rPr lang="en-US" sz="2800" dirty="0"/>
              <a:t>Two dyads maintained schedule following during </a:t>
            </a:r>
            <a:r>
              <a:rPr lang="en-US" sz="2800" dirty="0" err="1"/>
              <a:t>resequencing</a:t>
            </a:r>
            <a:r>
              <a:rPr lang="en-US" sz="2800" dirty="0"/>
              <a:t> and the introduction of new games</a:t>
            </a:r>
          </a:p>
          <a:p>
            <a:pPr>
              <a:lnSpc>
                <a:spcPct val="80000"/>
              </a:lnSpc>
            </a:pPr>
            <a:r>
              <a:rPr lang="en-US" sz="2800" dirty="0"/>
              <a:t>The use of scripts and scripts fading procedures embedded in a joint activity schedule increased play initiations toward peers in all participants</a:t>
            </a:r>
          </a:p>
          <a:p>
            <a:pPr>
              <a:lnSpc>
                <a:spcPct val="80000"/>
              </a:lnSpc>
            </a:pPr>
            <a:r>
              <a:rPr lang="en-US" sz="2800" dirty="0"/>
              <a:t>Scripts were successfully faded for all participants except for Ali in dyad 2</a:t>
            </a:r>
          </a:p>
          <a:p>
            <a:pPr>
              <a:lnSpc>
                <a:spcPct val="80000"/>
              </a:lnSpc>
            </a:pPr>
            <a:r>
              <a:rPr lang="en-US" sz="2800" dirty="0"/>
              <a:t>Therefore, joint activity schedules using play initiation scripts is a promising tool to increase peer engagement with two children with autism</a:t>
            </a:r>
          </a:p>
        </p:txBody>
      </p:sp>
    </p:spTree>
    <p:extLst>
      <p:ext uri="{BB962C8B-B14F-4D97-AF65-F5344CB8AC3E}">
        <p14:creationId xmlns:p14="http://schemas.microsoft.com/office/powerpoint/2010/main" val="32848258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0087" y="1752605"/>
            <a:ext cx="7772400" cy="1470025"/>
          </a:xfrm>
        </p:spPr>
        <p:txBody>
          <a:bodyPr/>
          <a:lstStyle/>
          <a:p>
            <a:r>
              <a:rPr lang="en-US" sz="4000" dirty="0">
                <a:effectLst/>
              </a:rPr>
              <a:t>The Use of Linked Activity Schedules to Promote  Social and On-task Behaviors During a Game of Hide-and-Seek</a:t>
            </a:r>
          </a:p>
        </p:txBody>
      </p:sp>
      <p:sp>
        <p:nvSpPr>
          <p:cNvPr id="3" name="Subtitle 2"/>
          <p:cNvSpPr>
            <a:spLocks noGrp="1"/>
          </p:cNvSpPr>
          <p:nvPr>
            <p:ph type="subTitle" idx="1"/>
          </p:nvPr>
        </p:nvSpPr>
        <p:spPr>
          <a:xfrm>
            <a:off x="1752600" y="3762433"/>
            <a:ext cx="7770812" cy="1752600"/>
          </a:xfrm>
        </p:spPr>
        <p:txBody>
          <a:bodyPr>
            <a:normAutofit/>
          </a:bodyPr>
          <a:lstStyle/>
          <a:p>
            <a:r>
              <a:rPr lang="en-US" sz="2200" dirty="0">
                <a:solidFill>
                  <a:schemeClr val="accent2">
                    <a:lumMod val="75000"/>
                  </a:schemeClr>
                </a:solidFill>
                <a:effectLst/>
              </a:rPr>
              <a:t>Matthew T. Brodhead, Thomas S. Higbee, </a:t>
            </a:r>
          </a:p>
          <a:p>
            <a:r>
              <a:rPr lang="en-US" sz="2200" dirty="0">
                <a:solidFill>
                  <a:schemeClr val="accent2">
                    <a:lumMod val="75000"/>
                  </a:schemeClr>
                </a:solidFill>
                <a:effectLst/>
              </a:rPr>
              <a:t>Joy S. Pollard, Jessica S. Akers, and Nina Gerencser</a:t>
            </a:r>
          </a:p>
          <a:p>
            <a:r>
              <a:rPr lang="en-US" sz="2200" i="1" dirty="0">
                <a:solidFill>
                  <a:schemeClr val="accent2">
                    <a:lumMod val="75000"/>
                  </a:schemeClr>
                </a:solidFill>
                <a:effectLst/>
              </a:rPr>
              <a:t>Utah State University</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5333999"/>
            <a:ext cx="5791230" cy="1226697"/>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58400" y="3505200"/>
            <a:ext cx="1553964" cy="2568388"/>
          </a:xfrm>
          <a:prstGeom prst="rect">
            <a:avLst/>
          </a:prstGeom>
        </p:spPr>
      </p:pic>
    </p:spTree>
    <p:extLst>
      <p:ext uri="{BB962C8B-B14F-4D97-AF65-F5344CB8AC3E}">
        <p14:creationId xmlns:p14="http://schemas.microsoft.com/office/powerpoint/2010/main" val="17792510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5" y="152400"/>
            <a:ext cx="7770813" cy="990600"/>
          </a:xfrm>
        </p:spPr>
        <p:txBody>
          <a:bodyPr/>
          <a:lstStyle/>
          <a:p>
            <a:r>
              <a:rPr lang="en-US" dirty="0" smtClean="0">
                <a:latin typeface="+mj-lt"/>
              </a:rPr>
              <a:t>Current Research Goal</a:t>
            </a:r>
            <a:endParaRPr lang="en-US" dirty="0">
              <a:latin typeface="+mj-lt"/>
            </a:endParaRPr>
          </a:p>
        </p:txBody>
      </p:sp>
      <p:sp>
        <p:nvSpPr>
          <p:cNvPr id="3" name="Content Placeholder 2"/>
          <p:cNvSpPr>
            <a:spLocks noGrp="1"/>
          </p:cNvSpPr>
          <p:nvPr>
            <p:ph idx="1"/>
          </p:nvPr>
        </p:nvSpPr>
        <p:spPr>
          <a:xfrm>
            <a:off x="609600" y="1143000"/>
            <a:ext cx="10972799" cy="5181600"/>
          </a:xfrm>
        </p:spPr>
        <p:txBody>
          <a:bodyPr>
            <a:noAutofit/>
          </a:bodyPr>
          <a:lstStyle/>
          <a:p>
            <a:pPr>
              <a:spcBef>
                <a:spcPts val="0"/>
              </a:spcBef>
            </a:pPr>
            <a:r>
              <a:rPr lang="en-US" sz="2800" dirty="0" smtClean="0">
                <a:latin typeface="+mn-lt"/>
              </a:rPr>
              <a:t>Extend Betz, </a:t>
            </a:r>
            <a:r>
              <a:rPr lang="en-US" sz="2800" dirty="0" err="1" smtClean="0">
                <a:latin typeface="+mn-lt"/>
              </a:rPr>
              <a:t>Higbee</a:t>
            </a:r>
            <a:r>
              <a:rPr lang="en-US" sz="2800" dirty="0" smtClean="0">
                <a:latin typeface="+mn-lt"/>
              </a:rPr>
              <a:t>, and </a:t>
            </a:r>
            <a:r>
              <a:rPr lang="en-US" sz="2800" dirty="0" err="1" smtClean="0">
                <a:latin typeface="+mn-lt"/>
              </a:rPr>
              <a:t>Reagon</a:t>
            </a:r>
            <a:r>
              <a:rPr lang="en-US" sz="2800" dirty="0" smtClean="0">
                <a:latin typeface="+mn-lt"/>
              </a:rPr>
              <a:t> (2008) by using activity schedules to maintain on-task and social behavior in the participant’s immediate, natural environment</a:t>
            </a:r>
          </a:p>
          <a:p>
            <a:pPr>
              <a:spcBef>
                <a:spcPts val="0"/>
              </a:spcBef>
            </a:pPr>
            <a:r>
              <a:rPr lang="en-US" sz="3000" b="1" dirty="0" smtClean="0">
                <a:latin typeface="+mn-lt"/>
              </a:rPr>
              <a:t>Hide </a:t>
            </a:r>
            <a:r>
              <a:rPr lang="en-US" sz="3000" b="1" dirty="0">
                <a:latin typeface="+mn-lt"/>
              </a:rPr>
              <a:t>and seek </a:t>
            </a:r>
            <a:r>
              <a:rPr lang="en-US" sz="3000" dirty="0">
                <a:latin typeface="+mn-lt"/>
              </a:rPr>
              <a:t>typically occurs in </a:t>
            </a:r>
            <a:r>
              <a:rPr lang="en-US" sz="3000" dirty="0" smtClean="0">
                <a:latin typeface="+mn-lt"/>
              </a:rPr>
              <a:t>a large-scale </a:t>
            </a:r>
            <a:r>
              <a:rPr lang="en-US" sz="3000" dirty="0">
                <a:latin typeface="+mn-lt"/>
              </a:rPr>
              <a:t>environment where the child can not see the entire </a:t>
            </a:r>
            <a:r>
              <a:rPr lang="en-US" sz="3000" dirty="0" smtClean="0">
                <a:latin typeface="+mn-lt"/>
              </a:rPr>
              <a:t>area at once</a:t>
            </a:r>
          </a:p>
          <a:p>
            <a:pPr lvl="1">
              <a:spcBef>
                <a:spcPts val="0"/>
              </a:spcBef>
            </a:pPr>
            <a:r>
              <a:rPr lang="en-US" sz="3000" dirty="0" smtClean="0">
                <a:latin typeface="+mn-lt"/>
              </a:rPr>
              <a:t>Requires stimulus control by the immediate, natural environment</a:t>
            </a:r>
          </a:p>
          <a:p>
            <a:pPr lvl="1">
              <a:spcBef>
                <a:spcPts val="0"/>
              </a:spcBef>
            </a:pPr>
            <a:r>
              <a:rPr lang="en-US" sz="3000" dirty="0" smtClean="0">
                <a:latin typeface="+mn-lt"/>
              </a:rPr>
              <a:t>Social interactions dominate the game</a:t>
            </a:r>
          </a:p>
          <a:p>
            <a:pPr lvl="1">
              <a:spcBef>
                <a:spcPts val="0"/>
              </a:spcBef>
            </a:pPr>
            <a:r>
              <a:rPr lang="en-US" sz="3000" dirty="0" smtClean="0">
                <a:latin typeface="+mn-lt"/>
              </a:rPr>
              <a:t>Time pressure</a:t>
            </a:r>
          </a:p>
          <a:p>
            <a:pPr lvl="1">
              <a:spcBef>
                <a:spcPts val="0"/>
              </a:spcBef>
            </a:pPr>
            <a:r>
              <a:rPr lang="en-US" sz="3000" dirty="0" smtClean="0">
                <a:latin typeface="+mn-lt"/>
              </a:rPr>
              <a:t>Lots of potential hiding places</a:t>
            </a:r>
          </a:p>
          <a:p>
            <a:pPr lvl="1">
              <a:spcBef>
                <a:spcPts val="0"/>
              </a:spcBef>
            </a:pPr>
            <a:r>
              <a:rPr lang="en-US" sz="3000" dirty="0" smtClean="0">
                <a:latin typeface="+mn-lt"/>
              </a:rPr>
              <a:t>More potential for distraction</a:t>
            </a:r>
          </a:p>
          <a:p>
            <a:pPr lvl="1">
              <a:spcBef>
                <a:spcPts val="0"/>
              </a:spcBef>
            </a:pPr>
            <a:r>
              <a:rPr lang="en-US" sz="3000" dirty="0" smtClean="0">
                <a:latin typeface="+mn-lt"/>
              </a:rPr>
              <a:t>One schedule per participant</a:t>
            </a:r>
          </a:p>
        </p:txBody>
      </p:sp>
    </p:spTree>
    <p:extLst>
      <p:ext uri="{BB962C8B-B14F-4D97-AF65-F5344CB8AC3E}">
        <p14:creationId xmlns:p14="http://schemas.microsoft.com/office/powerpoint/2010/main" val="19697855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0280" y="123825"/>
            <a:ext cx="7770813" cy="866775"/>
          </a:xfrm>
        </p:spPr>
        <p:txBody>
          <a:bodyPr/>
          <a:lstStyle/>
          <a:p>
            <a:r>
              <a:rPr lang="en-US" dirty="0" smtClean="0">
                <a:latin typeface="+mj-lt"/>
              </a:rPr>
              <a:t>Methods</a:t>
            </a:r>
            <a:endParaRPr lang="en-US" dirty="0">
              <a:latin typeface="+mj-lt"/>
            </a:endParaRPr>
          </a:p>
        </p:txBody>
      </p:sp>
      <p:sp>
        <p:nvSpPr>
          <p:cNvPr id="3" name="Content Placeholder 2"/>
          <p:cNvSpPr>
            <a:spLocks noGrp="1"/>
          </p:cNvSpPr>
          <p:nvPr>
            <p:ph idx="1"/>
          </p:nvPr>
        </p:nvSpPr>
        <p:spPr>
          <a:xfrm>
            <a:off x="381000" y="990600"/>
            <a:ext cx="11201399" cy="5638800"/>
          </a:xfrm>
        </p:spPr>
        <p:txBody>
          <a:bodyPr>
            <a:normAutofit fontScale="92500" lnSpcReduction="10000"/>
          </a:bodyPr>
          <a:lstStyle/>
          <a:p>
            <a:r>
              <a:rPr lang="en-US" sz="2800" dirty="0"/>
              <a:t>Non-concurrent multiple baseline </a:t>
            </a:r>
            <a:r>
              <a:rPr lang="en-US" sz="2800" dirty="0" smtClean="0"/>
              <a:t>design</a:t>
            </a:r>
          </a:p>
          <a:p>
            <a:r>
              <a:rPr lang="en-US" sz="2800" dirty="0" smtClean="0"/>
              <a:t>Six children (3 </a:t>
            </a:r>
            <a:r>
              <a:rPr lang="en-US" sz="2800" dirty="0"/>
              <a:t>pairs-Fluent activity schedule </a:t>
            </a:r>
            <a:r>
              <a:rPr lang="en-US" sz="2800" dirty="0" smtClean="0"/>
              <a:t>followers)</a:t>
            </a:r>
          </a:p>
          <a:p>
            <a:r>
              <a:rPr lang="en-US" sz="2800" dirty="0" smtClean="0"/>
              <a:t>Setting: On-campus preschool for children with autism</a:t>
            </a:r>
          </a:p>
          <a:p>
            <a:r>
              <a:rPr lang="en-US" sz="2800" dirty="0" smtClean="0"/>
              <a:t>Prior to the beginning of the study, we taught</a:t>
            </a:r>
          </a:p>
          <a:p>
            <a:pPr lvl="1"/>
            <a:r>
              <a:rPr lang="en-US" sz="2800" dirty="0" smtClean="0"/>
              <a:t>Textual responses (i.e., script following)</a:t>
            </a:r>
          </a:p>
          <a:p>
            <a:pPr lvl="2"/>
            <a:r>
              <a:rPr lang="en-US" sz="2800" dirty="0" smtClean="0"/>
              <a:t>Three second constant time delay</a:t>
            </a:r>
          </a:p>
          <a:p>
            <a:pPr lvl="1"/>
            <a:r>
              <a:rPr lang="en-US" sz="2800" dirty="0" smtClean="0"/>
              <a:t>Picture-location correspondence</a:t>
            </a:r>
          </a:p>
          <a:p>
            <a:pPr lvl="2"/>
            <a:r>
              <a:rPr lang="en-US" sz="2800" dirty="0" smtClean="0"/>
              <a:t>Manual guidance</a:t>
            </a:r>
          </a:p>
          <a:p>
            <a:pPr lvl="2"/>
            <a:r>
              <a:rPr lang="en-US" sz="2800" dirty="0" smtClean="0"/>
              <a:t>Locations: under tables, offices, hallways, remote corners of the room</a:t>
            </a:r>
          </a:p>
          <a:p>
            <a:r>
              <a:rPr lang="en-US" sz="3200" dirty="0" smtClean="0"/>
              <a:t>Measure: % appropriate hide and seek behaviors</a:t>
            </a:r>
          </a:p>
          <a:p>
            <a:pPr lvl="3"/>
            <a:endParaRPr lang="en-US" dirty="0" smtClean="0"/>
          </a:p>
        </p:txBody>
      </p:sp>
    </p:spTree>
    <p:extLst>
      <p:ext uri="{BB962C8B-B14F-4D97-AF65-F5344CB8AC3E}">
        <p14:creationId xmlns:p14="http://schemas.microsoft.com/office/powerpoint/2010/main" val="1844790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8458200" cy="990600"/>
          </a:xfrm>
        </p:spPr>
        <p:txBody>
          <a:bodyPr>
            <a:normAutofit/>
          </a:bodyPr>
          <a:lstStyle/>
          <a:p>
            <a:r>
              <a:rPr lang="en-US" dirty="0" smtClean="0">
                <a:latin typeface="+mj-lt"/>
              </a:rPr>
              <a:t>Social and Communication Deficits</a:t>
            </a:r>
            <a:endParaRPr lang="en-US" dirty="0">
              <a:latin typeface="+mj-lt"/>
            </a:endParaRPr>
          </a:p>
        </p:txBody>
      </p:sp>
      <p:sp>
        <p:nvSpPr>
          <p:cNvPr id="3" name="Content Placeholder 2"/>
          <p:cNvSpPr>
            <a:spLocks noGrp="1"/>
          </p:cNvSpPr>
          <p:nvPr>
            <p:ph idx="1"/>
          </p:nvPr>
        </p:nvSpPr>
        <p:spPr>
          <a:xfrm>
            <a:off x="762000" y="1219200"/>
            <a:ext cx="10515600" cy="4714876"/>
          </a:xfrm>
        </p:spPr>
        <p:txBody>
          <a:bodyPr>
            <a:normAutofit fontScale="85000" lnSpcReduction="20000"/>
          </a:bodyPr>
          <a:lstStyle/>
          <a:p>
            <a:r>
              <a:rPr lang="en-US" sz="2800" dirty="0"/>
              <a:t>Deficits in spontaneous language and social behavior, including play,  are defining characteristics of students with </a:t>
            </a:r>
            <a:r>
              <a:rPr lang="en-US" sz="2800" dirty="0" smtClean="0"/>
              <a:t>Autism Spectrum Disorder (ASD)</a:t>
            </a:r>
            <a:endParaRPr lang="en-US" sz="2800" dirty="0"/>
          </a:p>
          <a:p>
            <a:r>
              <a:rPr lang="en-US" sz="2800" dirty="0"/>
              <a:t>Even students who acquire extensive verbal skills through behavioral intervention often do not exhibit spontaneous social interactions or initiations without extensive training </a:t>
            </a:r>
          </a:p>
          <a:p>
            <a:r>
              <a:rPr lang="en-US" sz="2800" dirty="0"/>
              <a:t>They also make fewer social initiations compared to typical peers and spend more time playing alone </a:t>
            </a:r>
          </a:p>
          <a:p>
            <a:r>
              <a:rPr lang="en-US" sz="2800" dirty="0"/>
              <a:t>Many have difficulty initiating tasks independently and transitioning from one task/activity to another</a:t>
            </a:r>
          </a:p>
          <a:p>
            <a:r>
              <a:rPr lang="en-US" sz="2800" dirty="0"/>
              <a:t>Photographic activity schedules and social scripts are tools that have been shown to be effective in addressing these deficits</a:t>
            </a:r>
          </a:p>
          <a:p>
            <a:pPr>
              <a:buNone/>
            </a:pPr>
            <a:endParaRPr lang="en-US" sz="2800" dirty="0"/>
          </a:p>
          <a:p>
            <a:endParaRPr lang="en-US" sz="2800" dirty="0"/>
          </a:p>
          <a:p>
            <a:pPr lvl="1"/>
            <a:endParaRPr lang="en-US" sz="2800" dirty="0"/>
          </a:p>
          <a:p>
            <a:pPr lvl="1"/>
            <a:endParaRPr lang="en-US" sz="2800" dirty="0"/>
          </a:p>
        </p:txBody>
      </p:sp>
    </p:spTree>
    <p:extLst>
      <p:ext uri="{BB962C8B-B14F-4D97-AF65-F5344CB8AC3E}">
        <p14:creationId xmlns:p14="http://schemas.microsoft.com/office/powerpoint/2010/main" val="30651627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495549" y="206514"/>
            <a:ext cx="3200400" cy="4975086"/>
            <a:chOff x="971549" y="206514"/>
            <a:chExt cx="3200400" cy="4975086"/>
          </a:xfrm>
        </p:grpSpPr>
        <p:pic>
          <p:nvPicPr>
            <p:cNvPr id="1027" name="Picture 3" descr="D:\CalABA\photo(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438149" y="1447800"/>
              <a:ext cx="4267200" cy="3200400"/>
            </a:xfrm>
            <a:prstGeom prst="rect">
              <a:avLst/>
            </a:prstGeom>
            <a:noFill/>
            <a:ln w="28575">
              <a:solidFill>
                <a:schemeClr val="accent1">
                  <a:lumMod val="60000"/>
                  <a:lumOff val="40000"/>
                </a:schemeClr>
              </a:solidFill>
            </a:ln>
          </p:spPr>
        </p:pic>
        <p:sp>
          <p:nvSpPr>
            <p:cNvPr id="3" name="TextBox 2"/>
            <p:cNvSpPr txBox="1"/>
            <p:nvPr/>
          </p:nvSpPr>
          <p:spPr>
            <a:xfrm>
              <a:off x="1562099" y="206514"/>
              <a:ext cx="2057399" cy="707886"/>
            </a:xfrm>
            <a:prstGeom prst="rect">
              <a:avLst/>
            </a:prstGeom>
            <a:effectLst/>
          </p:spPr>
          <p:txBody>
            <a:bodyPr vert="horz" lIns="91440" tIns="45720" rIns="91440" bIns="45720" rtlCol="0" anchor="ctr" anchorCtr="0">
              <a:noAutofit/>
            </a:bodyPr>
            <a:lstStyle>
              <a:lvl1pPr algn="ctr" defTabSz="914400">
                <a:spcBef>
                  <a:spcPct val="0"/>
                </a:spcBef>
                <a:buNone/>
                <a:defRPr sz="4000">
                  <a:solidFill>
                    <a:srgbClr val="042958"/>
                  </a:solidFill>
                  <a:effectLst/>
                  <a:latin typeface="Arial Black" pitchFamily="34" charset="0"/>
                  <a:ea typeface="+mj-ea"/>
                  <a:cs typeface="+mj-cs"/>
                </a:defRPr>
              </a:lvl1pPr>
            </a:lstStyle>
            <a:p>
              <a:r>
                <a:rPr lang="en-US" dirty="0">
                  <a:latin typeface="+mj-lt"/>
                </a:rPr>
                <a:t>Hider</a:t>
              </a:r>
            </a:p>
          </p:txBody>
        </p:sp>
      </p:grpSp>
      <p:grpSp>
        <p:nvGrpSpPr>
          <p:cNvPr id="4" name="Group 3"/>
          <p:cNvGrpSpPr/>
          <p:nvPr/>
        </p:nvGrpSpPr>
        <p:grpSpPr>
          <a:xfrm>
            <a:off x="6400799" y="206514"/>
            <a:ext cx="3200400" cy="4975086"/>
            <a:chOff x="4876799" y="206514"/>
            <a:chExt cx="3200400" cy="4975086"/>
          </a:xfrm>
        </p:grpSpPr>
        <p:pic>
          <p:nvPicPr>
            <p:cNvPr id="1028" name="Picture 4" descr="D:\CalABA\photo(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4343399" y="1447800"/>
              <a:ext cx="4267200" cy="3200400"/>
            </a:xfrm>
            <a:prstGeom prst="rect">
              <a:avLst/>
            </a:prstGeom>
            <a:noFill/>
            <a:ln w="28575">
              <a:solidFill>
                <a:schemeClr val="accent1">
                  <a:lumMod val="60000"/>
                  <a:lumOff val="40000"/>
                </a:schemeClr>
              </a:solidFill>
            </a:ln>
          </p:spPr>
        </p:pic>
        <p:sp>
          <p:nvSpPr>
            <p:cNvPr id="6" name="TextBox 5"/>
            <p:cNvSpPr txBox="1"/>
            <p:nvPr/>
          </p:nvSpPr>
          <p:spPr>
            <a:xfrm>
              <a:off x="5353050" y="206514"/>
              <a:ext cx="2247898" cy="707886"/>
            </a:xfrm>
            <a:prstGeom prst="rect">
              <a:avLst/>
            </a:prstGeom>
            <a:effectLst/>
          </p:spPr>
          <p:txBody>
            <a:bodyPr vert="horz" lIns="91440" tIns="45720" rIns="91440" bIns="45720" rtlCol="0" anchor="ctr" anchorCtr="0">
              <a:noAutofit/>
            </a:bodyPr>
            <a:lstStyle>
              <a:lvl1pPr algn="ctr" defTabSz="914400">
                <a:spcBef>
                  <a:spcPct val="0"/>
                </a:spcBef>
                <a:buNone/>
                <a:defRPr sz="4000">
                  <a:solidFill>
                    <a:srgbClr val="042958"/>
                  </a:solidFill>
                  <a:effectLst/>
                  <a:latin typeface="Arial Black" pitchFamily="34" charset="0"/>
                  <a:ea typeface="+mj-ea"/>
                  <a:cs typeface="+mj-cs"/>
                </a:defRPr>
              </a:lvl1pPr>
            </a:lstStyle>
            <a:p>
              <a:r>
                <a:rPr lang="en-US" dirty="0">
                  <a:latin typeface="+mj-lt"/>
                </a:rPr>
                <a:t>Seeker</a:t>
              </a:r>
            </a:p>
          </p:txBody>
        </p:sp>
      </p:grpSp>
      <p:sp>
        <p:nvSpPr>
          <p:cNvPr id="7" name="Oval 6"/>
          <p:cNvSpPr/>
          <p:nvPr/>
        </p:nvSpPr>
        <p:spPr>
          <a:xfrm>
            <a:off x="3405184" y="1476375"/>
            <a:ext cx="1419228" cy="1219200"/>
          </a:xfrm>
          <a:prstGeom prst="ellipse">
            <a:avLst/>
          </a:prstGeom>
          <a:noFill/>
          <a:ln w="73025">
            <a:solidFill>
              <a:schemeClr val="accent5">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3405184" y="2733675"/>
            <a:ext cx="1419228" cy="1219200"/>
          </a:xfrm>
          <a:prstGeom prst="ellipse">
            <a:avLst/>
          </a:prstGeom>
          <a:noFill/>
          <a:ln w="73025">
            <a:solidFill>
              <a:schemeClr val="accent5">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7391400" y="857250"/>
            <a:ext cx="1419228" cy="1219200"/>
          </a:xfrm>
          <a:prstGeom prst="ellipse">
            <a:avLst/>
          </a:prstGeom>
          <a:noFill/>
          <a:ln w="73025">
            <a:solidFill>
              <a:schemeClr val="accent5">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7010400" y="1466850"/>
            <a:ext cx="2114548" cy="1733550"/>
          </a:xfrm>
          <a:prstGeom prst="ellipse">
            <a:avLst/>
          </a:prstGeom>
          <a:noFill/>
          <a:ln w="73025">
            <a:solidFill>
              <a:schemeClr val="accent5">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7358060" y="2724150"/>
            <a:ext cx="1419228" cy="1219200"/>
          </a:xfrm>
          <a:prstGeom prst="ellipse">
            <a:avLst/>
          </a:prstGeom>
          <a:noFill/>
          <a:ln w="73025">
            <a:solidFill>
              <a:schemeClr val="accent5">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6643690" y="3228979"/>
            <a:ext cx="3109910" cy="2409825"/>
          </a:xfrm>
          <a:prstGeom prst="ellipse">
            <a:avLst/>
          </a:prstGeom>
          <a:noFill/>
          <a:ln w="73025">
            <a:solidFill>
              <a:schemeClr val="accent5">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683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6" grpId="0" animBg="1"/>
      <p:bldP spid="17" grpId="0" animBg="1"/>
      <p:bldP spid="18" grpId="0" animBg="1"/>
      <p:bldP spid="1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CalABA\phot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19400" y="685800"/>
            <a:ext cx="6248400" cy="4686300"/>
          </a:xfrm>
          <a:prstGeom prst="rect">
            <a:avLst/>
          </a:prstGeom>
          <a:noFill/>
          <a:ln w="28575">
            <a:solidFill>
              <a:schemeClr val="accent1">
                <a:lumMod val="60000"/>
                <a:lumOff val="40000"/>
              </a:schemeClr>
            </a:solidFill>
          </a:ln>
        </p:spPr>
      </p:pic>
    </p:spTree>
    <p:extLst>
      <p:ext uri="{BB962C8B-B14F-4D97-AF65-F5344CB8AC3E}">
        <p14:creationId xmlns:p14="http://schemas.microsoft.com/office/powerpoint/2010/main" val="5778302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733800" y="35262"/>
            <a:ext cx="3657600" cy="6683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79092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5" y="304800"/>
            <a:ext cx="7770813" cy="838200"/>
          </a:xfrm>
        </p:spPr>
        <p:txBody>
          <a:bodyPr/>
          <a:lstStyle/>
          <a:p>
            <a:r>
              <a:rPr lang="en-US" dirty="0" smtClean="0">
                <a:latin typeface="+mj-lt"/>
              </a:rPr>
              <a:t>Discussion</a:t>
            </a:r>
            <a:endParaRPr lang="en-US" dirty="0">
              <a:latin typeface="+mj-lt"/>
            </a:endParaRPr>
          </a:p>
        </p:txBody>
      </p:sp>
      <p:sp>
        <p:nvSpPr>
          <p:cNvPr id="3" name="Content Placeholder 2"/>
          <p:cNvSpPr>
            <a:spLocks noGrp="1"/>
          </p:cNvSpPr>
          <p:nvPr>
            <p:ph idx="1"/>
          </p:nvPr>
        </p:nvSpPr>
        <p:spPr>
          <a:xfrm>
            <a:off x="533400" y="1295400"/>
            <a:ext cx="11125199" cy="4572000"/>
          </a:xfrm>
        </p:spPr>
        <p:txBody>
          <a:bodyPr>
            <a:normAutofit/>
          </a:bodyPr>
          <a:lstStyle/>
          <a:p>
            <a:r>
              <a:rPr lang="en-US" sz="3200" dirty="0" smtClean="0"/>
              <a:t>Linked activity schedules can maintain social and on-task behavior during a complex social game like hide-and-seek</a:t>
            </a:r>
          </a:p>
          <a:p>
            <a:r>
              <a:rPr lang="en-US" sz="3200" dirty="0" smtClean="0"/>
              <a:t>As predicted, social and on-task behaviors did not occur when the schedule was removed</a:t>
            </a:r>
          </a:p>
          <a:p>
            <a:r>
              <a:rPr lang="en-US" sz="3200" dirty="0" smtClean="0"/>
              <a:t>Demonstrates the potential of activity schedules for teaching complex social behaviors</a:t>
            </a:r>
          </a:p>
          <a:p>
            <a:r>
              <a:rPr lang="en-US" sz="3200" dirty="0" smtClean="0"/>
              <a:t>Limitation: No fading of the schedule</a:t>
            </a:r>
          </a:p>
          <a:p>
            <a:endParaRPr lang="en-US" sz="1800" dirty="0"/>
          </a:p>
          <a:p>
            <a:pPr lvl="1"/>
            <a:endParaRPr lang="en-US" dirty="0"/>
          </a:p>
          <a:p>
            <a:pPr lvl="1"/>
            <a:endParaRPr lang="en-US" sz="1800" dirty="0"/>
          </a:p>
          <a:p>
            <a:pPr lvl="2"/>
            <a:endParaRPr lang="en-US" dirty="0"/>
          </a:p>
        </p:txBody>
      </p:sp>
    </p:spTree>
    <p:extLst>
      <p:ext uri="{BB962C8B-B14F-4D97-AF65-F5344CB8AC3E}">
        <p14:creationId xmlns:p14="http://schemas.microsoft.com/office/powerpoint/2010/main" val="26911771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8200" y="990600"/>
            <a:ext cx="10363200" cy="1470025"/>
          </a:xfrm>
        </p:spPr>
        <p:txBody>
          <a:bodyPr/>
          <a:lstStyle/>
          <a:p>
            <a:r>
              <a:rPr lang="en-US" sz="4000" dirty="0"/>
              <a:t>An Evaluation of Group Activity Schedules to Train Children with Autism to Play Hide-and-Seek with Typically Developing Peers</a:t>
            </a:r>
          </a:p>
        </p:txBody>
      </p:sp>
      <p:sp>
        <p:nvSpPr>
          <p:cNvPr id="5" name="Subtitle 4"/>
          <p:cNvSpPr>
            <a:spLocks noGrp="1"/>
          </p:cNvSpPr>
          <p:nvPr>
            <p:ph type="subTitle" idx="1"/>
          </p:nvPr>
        </p:nvSpPr>
        <p:spPr>
          <a:xfrm>
            <a:off x="2514600" y="3238500"/>
            <a:ext cx="7770812" cy="1752600"/>
          </a:xfrm>
        </p:spPr>
        <p:txBody>
          <a:bodyPr/>
          <a:lstStyle/>
          <a:p>
            <a:r>
              <a:rPr lang="pt-BR" dirty="0">
                <a:solidFill>
                  <a:schemeClr val="bg1"/>
                </a:solidFill>
                <a:effectLst/>
              </a:rPr>
              <a:t>Jessica A. Akers, Thomas S. Higbee, </a:t>
            </a:r>
            <a:r>
              <a:rPr lang="pt-BR" dirty="0" err="1">
                <a:solidFill>
                  <a:schemeClr val="bg1"/>
                </a:solidFill>
                <a:effectLst/>
              </a:rPr>
              <a:t>Kristina</a:t>
            </a:r>
            <a:r>
              <a:rPr lang="pt-BR" dirty="0">
                <a:solidFill>
                  <a:schemeClr val="bg1"/>
                </a:solidFill>
                <a:effectLst/>
              </a:rPr>
              <a:t> </a:t>
            </a:r>
            <a:r>
              <a:rPr lang="pt-BR" dirty="0" err="1">
                <a:solidFill>
                  <a:schemeClr val="bg1"/>
                </a:solidFill>
                <a:effectLst/>
              </a:rPr>
              <a:t>Gerenscer</a:t>
            </a:r>
            <a:r>
              <a:rPr lang="pt-BR" dirty="0">
                <a:solidFill>
                  <a:schemeClr val="bg1"/>
                </a:solidFill>
                <a:effectLst/>
              </a:rPr>
              <a:t>, </a:t>
            </a:r>
            <a:r>
              <a:rPr lang="pt-BR" dirty="0" err="1">
                <a:solidFill>
                  <a:schemeClr val="bg1"/>
                </a:solidFill>
                <a:effectLst/>
              </a:rPr>
              <a:t>Azure</a:t>
            </a:r>
            <a:r>
              <a:rPr lang="pt-BR" dirty="0">
                <a:solidFill>
                  <a:schemeClr val="bg1"/>
                </a:solidFill>
                <a:effectLst/>
              </a:rPr>
              <a:t> Pellegrino, </a:t>
            </a:r>
            <a:r>
              <a:rPr lang="pt-BR" dirty="0" err="1">
                <a:solidFill>
                  <a:schemeClr val="bg1"/>
                </a:solidFill>
                <a:effectLst/>
              </a:rPr>
              <a:t>Bethany</a:t>
            </a:r>
            <a:r>
              <a:rPr lang="pt-BR" dirty="0">
                <a:solidFill>
                  <a:schemeClr val="bg1"/>
                </a:solidFill>
                <a:effectLst/>
              </a:rPr>
              <a:t> </a:t>
            </a:r>
            <a:r>
              <a:rPr lang="pt-BR" dirty="0" err="1">
                <a:solidFill>
                  <a:schemeClr val="bg1"/>
                </a:solidFill>
                <a:effectLst/>
              </a:rPr>
              <a:t>Contreras</a:t>
            </a:r>
            <a:r>
              <a:rPr lang="pt-BR" dirty="0">
                <a:solidFill>
                  <a:schemeClr val="bg1"/>
                </a:solidFill>
                <a:effectLst/>
              </a:rPr>
              <a:t>, &amp; </a:t>
            </a:r>
            <a:r>
              <a:rPr lang="pt-BR" dirty="0" err="1">
                <a:solidFill>
                  <a:schemeClr val="bg1"/>
                </a:solidFill>
                <a:effectLst/>
              </a:rPr>
              <a:t>Lorraine</a:t>
            </a:r>
            <a:r>
              <a:rPr lang="pt-BR" dirty="0">
                <a:solidFill>
                  <a:schemeClr val="bg1"/>
                </a:solidFill>
                <a:effectLst/>
              </a:rPr>
              <a:t> </a:t>
            </a:r>
            <a:r>
              <a:rPr lang="pt-BR" dirty="0" err="1">
                <a:solidFill>
                  <a:schemeClr val="bg1"/>
                </a:solidFill>
                <a:effectLst/>
              </a:rPr>
              <a:t>Becerra</a:t>
            </a:r>
            <a:endParaRPr lang="pt-BR" dirty="0">
              <a:solidFill>
                <a:schemeClr val="bg1"/>
              </a:solidFill>
              <a:effectLst/>
            </a:endParaRPr>
          </a:p>
          <a:p>
            <a:r>
              <a:rPr lang="pt-BR" i="1" dirty="0">
                <a:solidFill>
                  <a:schemeClr val="bg1"/>
                </a:solidFill>
                <a:effectLst/>
              </a:rPr>
              <a:t>Utah </a:t>
            </a:r>
            <a:r>
              <a:rPr lang="pt-BR" i="1" dirty="0" err="1">
                <a:solidFill>
                  <a:schemeClr val="bg1"/>
                </a:solidFill>
                <a:effectLst/>
              </a:rPr>
              <a:t>State</a:t>
            </a:r>
            <a:r>
              <a:rPr lang="pt-BR" i="1" dirty="0">
                <a:solidFill>
                  <a:schemeClr val="bg1"/>
                </a:solidFill>
                <a:effectLst/>
              </a:rPr>
              <a:t> </a:t>
            </a:r>
            <a:r>
              <a:rPr lang="pt-BR" i="1" dirty="0" err="1">
                <a:solidFill>
                  <a:schemeClr val="bg1"/>
                </a:solidFill>
                <a:effectLst/>
              </a:rPr>
              <a:t>University</a:t>
            </a:r>
            <a:endParaRPr lang="pt-BR" i="1" dirty="0">
              <a:solidFill>
                <a:schemeClr val="bg1"/>
              </a:solidFill>
              <a:effectLst/>
            </a:endParaRPr>
          </a:p>
          <a:p>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22380" y="3429000"/>
            <a:ext cx="1428750" cy="2597727"/>
          </a:xfrm>
          <a:prstGeom prst="rect">
            <a:avLst/>
          </a:prstGeom>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5105400"/>
            <a:ext cx="5384119" cy="1500237"/>
          </a:xfrm>
          <a:prstGeom prst="rect">
            <a:avLst/>
          </a:prstGeom>
        </p:spPr>
      </p:pic>
    </p:spTree>
    <p:extLst>
      <p:ext uri="{BB962C8B-B14F-4D97-AF65-F5344CB8AC3E}">
        <p14:creationId xmlns:p14="http://schemas.microsoft.com/office/powerpoint/2010/main" val="29101249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3" y="228600"/>
            <a:ext cx="10361084" cy="762000"/>
          </a:xfrm>
        </p:spPr>
        <p:txBody>
          <a:bodyPr/>
          <a:lstStyle/>
          <a:p>
            <a:r>
              <a:rPr lang="en-US" dirty="0" smtClean="0">
                <a:latin typeface="+mj-lt"/>
              </a:rPr>
              <a:t>Purpose</a:t>
            </a:r>
            <a:endParaRPr lang="en-US" dirty="0">
              <a:latin typeface="+mj-lt"/>
            </a:endParaRPr>
          </a:p>
        </p:txBody>
      </p:sp>
      <p:sp>
        <p:nvSpPr>
          <p:cNvPr id="3" name="Content Placeholder 2"/>
          <p:cNvSpPr>
            <a:spLocks noGrp="1"/>
          </p:cNvSpPr>
          <p:nvPr>
            <p:ph idx="1"/>
          </p:nvPr>
        </p:nvSpPr>
        <p:spPr>
          <a:xfrm>
            <a:off x="457200" y="1371600"/>
            <a:ext cx="11277599" cy="4814209"/>
          </a:xfrm>
        </p:spPr>
        <p:txBody>
          <a:bodyPr/>
          <a:lstStyle/>
          <a:p>
            <a:r>
              <a:rPr lang="en-US" sz="3200" dirty="0" smtClean="0">
                <a:latin typeface="+mn-lt"/>
              </a:rPr>
              <a:t>The purpose of this study was to assess using group activity schedules to teach children with autism to play a complex social with </a:t>
            </a:r>
            <a:r>
              <a:rPr lang="en-US" sz="3200" dirty="0">
                <a:latin typeface="+mn-lt"/>
              </a:rPr>
              <a:t>typically developing </a:t>
            </a:r>
            <a:r>
              <a:rPr lang="en-US" sz="3200" dirty="0" smtClean="0">
                <a:latin typeface="+mn-lt"/>
              </a:rPr>
              <a:t>peers</a:t>
            </a:r>
          </a:p>
          <a:p>
            <a:r>
              <a:rPr lang="en-US" sz="3200" dirty="0">
                <a:latin typeface="+mn-lt"/>
              </a:rPr>
              <a:t>E</a:t>
            </a:r>
            <a:r>
              <a:rPr lang="en-US" sz="3200" dirty="0" smtClean="0">
                <a:latin typeface="+mn-lt"/>
              </a:rPr>
              <a:t>xtend </a:t>
            </a:r>
            <a:r>
              <a:rPr lang="en-US" sz="3200" dirty="0">
                <a:latin typeface="+mn-lt"/>
              </a:rPr>
              <a:t>the research on using activity schedules to teach social skills by using group activity </a:t>
            </a:r>
            <a:r>
              <a:rPr lang="en-US" sz="3200" dirty="0" smtClean="0">
                <a:latin typeface="+mn-lt"/>
              </a:rPr>
              <a:t>schedules</a:t>
            </a:r>
          </a:p>
          <a:p>
            <a:r>
              <a:rPr lang="en-US" sz="3200" dirty="0">
                <a:latin typeface="+mn-lt"/>
              </a:rPr>
              <a:t>E</a:t>
            </a:r>
            <a:r>
              <a:rPr lang="en-US" sz="3200" dirty="0" smtClean="0">
                <a:latin typeface="+mn-lt"/>
              </a:rPr>
              <a:t>xamine </a:t>
            </a:r>
            <a:r>
              <a:rPr lang="en-US" sz="3200" dirty="0">
                <a:latin typeface="+mn-lt"/>
              </a:rPr>
              <a:t>the effects of systematically fading the </a:t>
            </a:r>
            <a:r>
              <a:rPr lang="en-US" sz="3200" dirty="0" smtClean="0">
                <a:latin typeface="+mn-lt"/>
              </a:rPr>
              <a:t>schedule</a:t>
            </a:r>
            <a:endParaRPr lang="en-US" sz="3200" dirty="0">
              <a:latin typeface="+mn-lt"/>
            </a:endParaRPr>
          </a:p>
          <a:p>
            <a:endParaRPr lang="en-US" dirty="0"/>
          </a:p>
        </p:txBody>
      </p:sp>
    </p:spTree>
    <p:extLst>
      <p:ext uri="{BB962C8B-B14F-4D97-AF65-F5344CB8AC3E}">
        <p14:creationId xmlns:p14="http://schemas.microsoft.com/office/powerpoint/2010/main" val="6323982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Participants</a:t>
            </a:r>
            <a:endParaRPr lang="en-US" dirty="0"/>
          </a:p>
        </p:txBody>
      </p:sp>
      <p:sp>
        <p:nvSpPr>
          <p:cNvPr id="3" name="Content Placeholder 2"/>
          <p:cNvSpPr>
            <a:spLocks noGrp="1"/>
          </p:cNvSpPr>
          <p:nvPr>
            <p:ph sz="half" idx="1"/>
          </p:nvPr>
        </p:nvSpPr>
        <p:spPr>
          <a:xfrm>
            <a:off x="381000" y="1790046"/>
            <a:ext cx="5609271" cy="4528651"/>
          </a:xfrm>
        </p:spPr>
        <p:txBody>
          <a:bodyPr>
            <a:normAutofit lnSpcReduction="10000"/>
          </a:bodyPr>
          <a:lstStyle/>
          <a:p>
            <a:r>
              <a:rPr lang="en-US" dirty="0" smtClean="0"/>
              <a:t>Penny</a:t>
            </a:r>
          </a:p>
          <a:p>
            <a:pPr lvl="1"/>
            <a:r>
              <a:rPr lang="en-US" dirty="0" smtClean="0"/>
              <a:t>3 year old</a:t>
            </a:r>
          </a:p>
          <a:p>
            <a:pPr lvl="1"/>
            <a:r>
              <a:rPr lang="en-US" dirty="0" smtClean="0"/>
              <a:t>Language deficits</a:t>
            </a:r>
          </a:p>
          <a:p>
            <a:pPr lvl="1"/>
            <a:r>
              <a:rPr lang="en-US" dirty="0" smtClean="0"/>
              <a:t>Interested in peers but lacked the skills to initiate play</a:t>
            </a:r>
          </a:p>
          <a:p>
            <a:r>
              <a:rPr lang="en-US" dirty="0" smtClean="0"/>
              <a:t>Dexter</a:t>
            </a:r>
          </a:p>
          <a:p>
            <a:pPr lvl="1"/>
            <a:r>
              <a:rPr lang="en-US" dirty="0" smtClean="0"/>
              <a:t>5 year old</a:t>
            </a:r>
          </a:p>
          <a:p>
            <a:pPr lvl="1"/>
            <a:r>
              <a:rPr lang="en-US" dirty="0" smtClean="0"/>
              <a:t>Advanced academic skills</a:t>
            </a:r>
          </a:p>
          <a:p>
            <a:pPr lvl="1"/>
            <a:r>
              <a:rPr lang="en-US" dirty="0" smtClean="0"/>
              <a:t>Primarily initiated play and conversation with adults</a:t>
            </a:r>
          </a:p>
          <a:p>
            <a:pPr lvl="1"/>
            <a:r>
              <a:rPr lang="en-US" dirty="0" smtClean="0"/>
              <a:t>Spent therapy time in the classroom with peer participants</a:t>
            </a:r>
          </a:p>
        </p:txBody>
      </p:sp>
      <p:sp>
        <p:nvSpPr>
          <p:cNvPr id="4" name="Content Placeholder 3"/>
          <p:cNvSpPr>
            <a:spLocks noGrp="1"/>
          </p:cNvSpPr>
          <p:nvPr>
            <p:ph sz="half" idx="2"/>
          </p:nvPr>
        </p:nvSpPr>
        <p:spPr>
          <a:xfrm>
            <a:off x="5990270" y="1790041"/>
            <a:ext cx="5744529" cy="4528655"/>
          </a:xfrm>
        </p:spPr>
        <p:txBody>
          <a:bodyPr>
            <a:normAutofit lnSpcReduction="10000"/>
          </a:bodyPr>
          <a:lstStyle/>
          <a:p>
            <a:r>
              <a:rPr lang="en-US" dirty="0"/>
              <a:t>Sadie</a:t>
            </a:r>
          </a:p>
          <a:p>
            <a:pPr lvl="1"/>
            <a:r>
              <a:rPr lang="en-US" dirty="0"/>
              <a:t>5 year old</a:t>
            </a:r>
          </a:p>
          <a:p>
            <a:pPr lvl="1"/>
            <a:r>
              <a:rPr lang="en-US" dirty="0"/>
              <a:t>Advanced academic skills</a:t>
            </a:r>
          </a:p>
          <a:p>
            <a:pPr lvl="1"/>
            <a:r>
              <a:rPr lang="en-US" dirty="0"/>
              <a:t>Basic social skills</a:t>
            </a:r>
          </a:p>
          <a:p>
            <a:pPr lvl="1"/>
            <a:r>
              <a:rPr lang="en-US" dirty="0"/>
              <a:t>Spent therapy time in the classroom with peer participants</a:t>
            </a:r>
          </a:p>
          <a:p>
            <a:pPr marL="0" indent="0">
              <a:buNone/>
            </a:pPr>
            <a:endParaRPr lang="en-US" dirty="0"/>
          </a:p>
        </p:txBody>
      </p:sp>
    </p:spTree>
    <p:extLst>
      <p:ext uri="{BB962C8B-B14F-4D97-AF65-F5344CB8AC3E}">
        <p14:creationId xmlns:p14="http://schemas.microsoft.com/office/powerpoint/2010/main" val="12155741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8274" y="228600"/>
            <a:ext cx="7770813" cy="914400"/>
          </a:xfrm>
        </p:spPr>
        <p:txBody>
          <a:bodyPr/>
          <a:lstStyle/>
          <a:p>
            <a:r>
              <a:rPr lang="en-US" dirty="0" smtClean="0">
                <a:latin typeface="+mj-lt"/>
              </a:rPr>
              <a:t>Peer Participants</a:t>
            </a:r>
            <a:endParaRPr lang="en-US" dirty="0">
              <a:latin typeface="+mj-lt"/>
            </a:endParaRPr>
          </a:p>
        </p:txBody>
      </p:sp>
      <p:sp>
        <p:nvSpPr>
          <p:cNvPr id="3" name="Content Placeholder 2"/>
          <p:cNvSpPr>
            <a:spLocks noGrp="1"/>
          </p:cNvSpPr>
          <p:nvPr>
            <p:ph idx="1"/>
          </p:nvPr>
        </p:nvSpPr>
        <p:spPr>
          <a:xfrm>
            <a:off x="457200" y="1295405"/>
            <a:ext cx="11277600" cy="4648195"/>
          </a:xfrm>
        </p:spPr>
        <p:txBody>
          <a:bodyPr>
            <a:normAutofit lnSpcReduction="10000"/>
          </a:bodyPr>
          <a:lstStyle/>
          <a:p>
            <a:r>
              <a:rPr lang="en-US" sz="3200" dirty="0">
                <a:latin typeface="+mn-lt"/>
              </a:rPr>
              <a:t>Twelve typically developing children (peer </a:t>
            </a:r>
            <a:r>
              <a:rPr lang="en-US" sz="3200" dirty="0" smtClean="0">
                <a:latin typeface="+mn-lt"/>
              </a:rPr>
              <a:t>participants)</a:t>
            </a:r>
          </a:p>
          <a:p>
            <a:r>
              <a:rPr lang="en-US" sz="3200" dirty="0" smtClean="0">
                <a:latin typeface="+mn-lt"/>
              </a:rPr>
              <a:t>Attending university preschool</a:t>
            </a:r>
          </a:p>
          <a:p>
            <a:r>
              <a:rPr lang="en-US" sz="3200" dirty="0" smtClean="0">
                <a:latin typeface="+mn-lt"/>
              </a:rPr>
              <a:t>Four of the peer participants were males and eight were females</a:t>
            </a:r>
          </a:p>
          <a:p>
            <a:r>
              <a:rPr lang="en-US" sz="3200" dirty="0" smtClean="0">
                <a:latin typeface="+mn-lt"/>
              </a:rPr>
              <a:t>Four of the peer participants were 5 years old and eight were 4 year olds </a:t>
            </a:r>
          </a:p>
          <a:p>
            <a:r>
              <a:rPr lang="en-US" sz="3200" dirty="0" smtClean="0">
                <a:latin typeface="+mn-lt"/>
              </a:rPr>
              <a:t>Three </a:t>
            </a:r>
            <a:r>
              <a:rPr lang="en-US" sz="3200" dirty="0">
                <a:latin typeface="+mn-lt"/>
              </a:rPr>
              <a:t>peer participants played hide-and-seek during the session with each child with autism</a:t>
            </a:r>
          </a:p>
          <a:p>
            <a:pPr marL="0" indent="0">
              <a:buNone/>
            </a:pPr>
            <a:endParaRPr lang="en-US" dirty="0">
              <a:latin typeface="+mn-lt"/>
            </a:endParaRPr>
          </a:p>
        </p:txBody>
      </p:sp>
    </p:spTree>
    <p:extLst>
      <p:ext uri="{BB962C8B-B14F-4D97-AF65-F5344CB8AC3E}">
        <p14:creationId xmlns:p14="http://schemas.microsoft.com/office/powerpoint/2010/main" val="25324368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5" y="228600"/>
            <a:ext cx="7770813" cy="914400"/>
          </a:xfrm>
        </p:spPr>
        <p:txBody>
          <a:bodyPr/>
          <a:lstStyle/>
          <a:p>
            <a:r>
              <a:rPr lang="en-US" dirty="0" smtClean="0">
                <a:latin typeface="+mj-lt"/>
              </a:rPr>
              <a:t>Setting</a:t>
            </a:r>
            <a:endParaRPr lang="en-US" dirty="0">
              <a:latin typeface="+mj-lt"/>
            </a:endParaRPr>
          </a:p>
        </p:txBody>
      </p:sp>
      <p:sp>
        <p:nvSpPr>
          <p:cNvPr id="3" name="Content Placeholder 2"/>
          <p:cNvSpPr>
            <a:spLocks noGrp="1"/>
          </p:cNvSpPr>
          <p:nvPr>
            <p:ph idx="1"/>
          </p:nvPr>
        </p:nvSpPr>
        <p:spPr>
          <a:xfrm>
            <a:off x="762000" y="1371600"/>
            <a:ext cx="10744199" cy="4218026"/>
          </a:xfrm>
        </p:spPr>
        <p:txBody>
          <a:bodyPr/>
          <a:lstStyle/>
          <a:p>
            <a:r>
              <a:rPr lang="en-US" sz="2800" dirty="0"/>
              <a:t>University Early Childhood Center</a:t>
            </a:r>
          </a:p>
          <a:p>
            <a:pPr lvl="2"/>
            <a:r>
              <a:rPr lang="en-US" sz="2400" dirty="0" smtClean="0"/>
              <a:t>Baseline, Teaching, Fading Sessions: common </a:t>
            </a:r>
            <a:r>
              <a:rPr lang="en-US" sz="2400" dirty="0"/>
              <a:t>area outside of the classrooms </a:t>
            </a:r>
          </a:p>
          <a:p>
            <a:pPr lvl="3"/>
            <a:r>
              <a:rPr lang="en-US" sz="2400" dirty="0"/>
              <a:t>Cubbies, tables, chairs, and observation rooms</a:t>
            </a:r>
          </a:p>
          <a:p>
            <a:pPr lvl="2"/>
            <a:r>
              <a:rPr lang="en-US" sz="2400" dirty="0"/>
              <a:t>Generalization sessions: outdoor play area</a:t>
            </a:r>
          </a:p>
          <a:p>
            <a:pPr lvl="3"/>
            <a:r>
              <a:rPr lang="en-US" sz="2400" dirty="0"/>
              <a:t>Sandbox, slide, toys, playhouses</a:t>
            </a:r>
          </a:p>
        </p:txBody>
      </p:sp>
    </p:spTree>
    <p:extLst>
      <p:ext uri="{BB962C8B-B14F-4D97-AF65-F5344CB8AC3E}">
        <p14:creationId xmlns:p14="http://schemas.microsoft.com/office/powerpoint/2010/main" val="968570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5" y="228600"/>
            <a:ext cx="7770813" cy="990600"/>
          </a:xfrm>
        </p:spPr>
        <p:txBody>
          <a:bodyPr/>
          <a:lstStyle/>
          <a:p>
            <a:r>
              <a:rPr lang="en-US" dirty="0" smtClean="0">
                <a:latin typeface="+mj-lt"/>
              </a:rPr>
              <a:t>Materials &amp; Research Design</a:t>
            </a:r>
            <a:endParaRPr lang="en-US" dirty="0">
              <a:latin typeface="+mj-lt"/>
            </a:endParaRPr>
          </a:p>
        </p:txBody>
      </p:sp>
      <p:sp>
        <p:nvSpPr>
          <p:cNvPr id="3" name="Content Placeholder 2"/>
          <p:cNvSpPr>
            <a:spLocks noGrp="1"/>
          </p:cNvSpPr>
          <p:nvPr>
            <p:ph idx="1"/>
          </p:nvPr>
        </p:nvSpPr>
        <p:spPr>
          <a:xfrm>
            <a:off x="457200" y="1245476"/>
            <a:ext cx="11277600" cy="4698124"/>
          </a:xfrm>
        </p:spPr>
        <p:txBody>
          <a:bodyPr/>
          <a:lstStyle/>
          <a:p>
            <a:r>
              <a:rPr lang="en-US" sz="3200" dirty="0" smtClean="0">
                <a:latin typeface="+mj-lt"/>
              </a:rPr>
              <a:t>Schedules</a:t>
            </a:r>
          </a:p>
          <a:p>
            <a:pPr lvl="1"/>
            <a:r>
              <a:rPr lang="en-US" sz="3200" dirty="0" smtClean="0">
                <a:latin typeface="+mj-lt"/>
              </a:rPr>
              <a:t>Two 3-ring binders</a:t>
            </a:r>
          </a:p>
          <a:p>
            <a:pPr lvl="1"/>
            <a:r>
              <a:rPr lang="en-US" sz="3200" dirty="0" smtClean="0">
                <a:latin typeface="+mj-lt"/>
              </a:rPr>
              <a:t>Construction paper inserted in page protectors</a:t>
            </a:r>
          </a:p>
          <a:p>
            <a:pPr lvl="1"/>
            <a:r>
              <a:rPr lang="en-US" sz="3200" dirty="0" smtClean="0">
                <a:latin typeface="+mj-lt"/>
              </a:rPr>
              <a:t>Pictures attached with Velcro</a:t>
            </a:r>
          </a:p>
          <a:p>
            <a:r>
              <a:rPr lang="en-US" sz="3200" dirty="0">
                <a:latin typeface="+mj-lt"/>
              </a:rPr>
              <a:t>V</a:t>
            </a:r>
            <a:r>
              <a:rPr lang="en-US" sz="3200" dirty="0" smtClean="0">
                <a:latin typeface="+mj-lt"/>
              </a:rPr>
              <a:t>ideo cameras</a:t>
            </a:r>
          </a:p>
          <a:p>
            <a:pPr lvl="1"/>
            <a:r>
              <a:rPr lang="en-US" sz="3200" dirty="0" smtClean="0">
                <a:latin typeface="+mj-lt"/>
              </a:rPr>
              <a:t>One for each participant (4)</a:t>
            </a:r>
          </a:p>
          <a:p>
            <a:r>
              <a:rPr lang="en-US" sz="3200" dirty="0"/>
              <a:t>A non-concurrent multiple baseline design across play groups </a:t>
            </a:r>
          </a:p>
          <a:p>
            <a:endParaRPr lang="en-US" dirty="0">
              <a:latin typeface="+mj-lt"/>
            </a:endParaRPr>
          </a:p>
        </p:txBody>
      </p:sp>
    </p:spTree>
    <p:extLst>
      <p:ext uri="{BB962C8B-B14F-4D97-AF65-F5344CB8AC3E}">
        <p14:creationId xmlns:p14="http://schemas.microsoft.com/office/powerpoint/2010/main" val="1882040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2209805" y="152400"/>
            <a:ext cx="7770813" cy="1371600"/>
          </a:xfrm>
        </p:spPr>
        <p:txBody>
          <a:bodyPr/>
          <a:lstStyle/>
          <a:p>
            <a:pPr eaLnBrk="1" hangingPunct="1"/>
            <a:r>
              <a:rPr lang="en-US" dirty="0" smtClean="0">
                <a:latin typeface="+mj-lt"/>
              </a:rPr>
              <a:t>Scripts and Script Fading</a:t>
            </a:r>
          </a:p>
        </p:txBody>
      </p:sp>
      <p:sp>
        <p:nvSpPr>
          <p:cNvPr id="131075" name="Rectangle 3"/>
          <p:cNvSpPr>
            <a:spLocks noGrp="1" noChangeArrowheads="1"/>
          </p:cNvSpPr>
          <p:nvPr>
            <p:ph type="body" idx="1"/>
          </p:nvPr>
        </p:nvSpPr>
        <p:spPr>
          <a:xfrm>
            <a:off x="1066800" y="1447805"/>
            <a:ext cx="9829800" cy="4678363"/>
          </a:xfrm>
        </p:spPr>
        <p:txBody>
          <a:bodyPr>
            <a:normAutofit/>
          </a:bodyPr>
          <a:lstStyle/>
          <a:p>
            <a:pPr eaLnBrk="1" hangingPunct="1"/>
            <a:r>
              <a:rPr lang="en-US" sz="3200" dirty="0"/>
              <a:t>Social scripting is one set of techniques designed to promote social interactions in individuals with ASD</a:t>
            </a:r>
          </a:p>
          <a:p>
            <a:pPr eaLnBrk="1" hangingPunct="1"/>
            <a:r>
              <a:rPr lang="en-US" sz="3200" dirty="0"/>
              <a:t>“A script is an audiotaped or written word, phrase, or sentence that enables young people with autism to start or continue conversation (</a:t>
            </a:r>
            <a:r>
              <a:rPr lang="en-US" sz="3200" dirty="0" err="1"/>
              <a:t>McClannahan</a:t>
            </a:r>
            <a:r>
              <a:rPr lang="en-US" sz="3200" dirty="0"/>
              <a:t> &amp; </a:t>
            </a:r>
            <a:r>
              <a:rPr lang="en-US" sz="3200" dirty="0" err="1"/>
              <a:t>Krantz</a:t>
            </a:r>
            <a:r>
              <a:rPr lang="en-US" sz="3200" dirty="0"/>
              <a:t>, 2005).”</a:t>
            </a:r>
          </a:p>
          <a:p>
            <a:pPr eaLnBrk="1" hangingPunct="1"/>
            <a:endParaRPr lang="en-US" sz="3200" dirty="0" smtClean="0"/>
          </a:p>
          <a:p>
            <a:pPr lvl="1" eaLnBrk="1" hangingPunct="1">
              <a:buFontTx/>
              <a:buNone/>
            </a:pPr>
            <a:endParaRPr lang="en-US" dirty="0" smtClean="0"/>
          </a:p>
          <a:p>
            <a:pPr eaLnBrk="1" hangingPunct="1"/>
            <a:endParaRPr lang="en-US" dirty="0" smtClean="0"/>
          </a:p>
        </p:txBody>
      </p:sp>
    </p:spTree>
    <p:extLst>
      <p:ext uri="{BB962C8B-B14F-4D97-AF65-F5344CB8AC3E}">
        <p14:creationId xmlns:p14="http://schemas.microsoft.com/office/powerpoint/2010/main" val="8747278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715" y="244158"/>
            <a:ext cx="8598917" cy="975042"/>
          </a:xfrm>
        </p:spPr>
        <p:txBody>
          <a:bodyPr>
            <a:normAutofit/>
          </a:bodyPr>
          <a:lstStyle/>
          <a:p>
            <a:r>
              <a:rPr lang="en-US" dirty="0" smtClean="0"/>
              <a:t>Hide-and-Seek Game Rules</a:t>
            </a:r>
            <a:endParaRPr lang="en-US" dirty="0"/>
          </a:p>
        </p:txBody>
      </p:sp>
      <p:sp>
        <p:nvSpPr>
          <p:cNvPr id="3" name="Content Placeholder 2"/>
          <p:cNvSpPr>
            <a:spLocks noGrp="1"/>
          </p:cNvSpPr>
          <p:nvPr>
            <p:ph idx="1"/>
          </p:nvPr>
        </p:nvSpPr>
        <p:spPr>
          <a:xfrm>
            <a:off x="533400" y="1219205"/>
            <a:ext cx="11201399" cy="4571995"/>
          </a:xfrm>
        </p:spPr>
        <p:txBody>
          <a:bodyPr>
            <a:normAutofit/>
          </a:bodyPr>
          <a:lstStyle/>
          <a:p>
            <a:r>
              <a:rPr lang="en-US" sz="3200" dirty="0"/>
              <a:t>We </a:t>
            </a:r>
            <a:r>
              <a:rPr lang="en-US" sz="3200" dirty="0" smtClean="0"/>
              <a:t>required each </a:t>
            </a:r>
            <a:r>
              <a:rPr lang="en-US" sz="3200" dirty="0"/>
              <a:t>participant to play the role of the seeker at least once during the </a:t>
            </a:r>
            <a:r>
              <a:rPr lang="en-US" sz="3200" dirty="0" smtClean="0"/>
              <a:t>game</a:t>
            </a:r>
          </a:p>
          <a:p>
            <a:r>
              <a:rPr lang="en-US" sz="3200" dirty="0" smtClean="0"/>
              <a:t>We did not allow the participants to play the role of the seeker in pairs</a:t>
            </a:r>
          </a:p>
          <a:p>
            <a:r>
              <a:rPr lang="en-US" sz="3200" dirty="0" smtClean="0"/>
              <a:t>We also required participants to hide in different locations from other players</a:t>
            </a:r>
            <a:endParaRPr lang="en-US" sz="3200" dirty="0"/>
          </a:p>
        </p:txBody>
      </p:sp>
    </p:spTree>
    <p:extLst>
      <p:ext uri="{BB962C8B-B14F-4D97-AF65-F5344CB8AC3E}">
        <p14:creationId xmlns:p14="http://schemas.microsoft.com/office/powerpoint/2010/main" val="23574098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11887200" cy="1066800"/>
          </a:xfrm>
        </p:spPr>
        <p:txBody>
          <a:bodyPr/>
          <a:lstStyle/>
          <a:p>
            <a:r>
              <a:rPr lang="en-US" sz="4800" dirty="0" smtClean="0"/>
              <a:t>Procedures-Identical for All Participants</a:t>
            </a:r>
            <a:endParaRPr lang="en-US" sz="4800" dirty="0"/>
          </a:p>
        </p:txBody>
      </p:sp>
      <p:sp>
        <p:nvSpPr>
          <p:cNvPr id="3" name="Content Placeholder 2"/>
          <p:cNvSpPr>
            <a:spLocks noGrp="1"/>
          </p:cNvSpPr>
          <p:nvPr>
            <p:ph idx="1"/>
          </p:nvPr>
        </p:nvSpPr>
        <p:spPr>
          <a:xfrm>
            <a:off x="495300" y="1066800"/>
            <a:ext cx="11201400" cy="4656657"/>
          </a:xfrm>
        </p:spPr>
        <p:txBody>
          <a:bodyPr>
            <a:noAutofit/>
          </a:bodyPr>
          <a:lstStyle/>
          <a:p>
            <a:r>
              <a:rPr lang="en-US" sz="3200" dirty="0" smtClean="0"/>
              <a:t>Baseline: </a:t>
            </a:r>
          </a:p>
          <a:p>
            <a:pPr lvl="1"/>
            <a:r>
              <a:rPr lang="en-US" sz="3200" dirty="0" smtClean="0"/>
              <a:t>Activity schedules were not present</a:t>
            </a:r>
          </a:p>
          <a:p>
            <a:pPr lvl="1"/>
            <a:r>
              <a:rPr lang="en-US" sz="3200" dirty="0" smtClean="0"/>
              <a:t>Sessions were 10 min</a:t>
            </a:r>
          </a:p>
          <a:p>
            <a:pPr lvl="1"/>
            <a:r>
              <a:rPr lang="en-US" sz="3200" dirty="0" smtClean="0"/>
              <a:t>No prompts </a:t>
            </a:r>
          </a:p>
          <a:p>
            <a:r>
              <a:rPr lang="en-US" sz="3200" dirty="0" smtClean="0"/>
              <a:t>Activity schedule probe</a:t>
            </a:r>
          </a:p>
          <a:p>
            <a:pPr lvl="1"/>
            <a:r>
              <a:rPr lang="en-US" sz="3200" dirty="0" smtClean="0"/>
              <a:t>Activity schedules were present </a:t>
            </a:r>
          </a:p>
          <a:p>
            <a:pPr lvl="1"/>
            <a:r>
              <a:rPr lang="en-US" sz="3200" dirty="0" smtClean="0"/>
              <a:t>No prompts</a:t>
            </a:r>
          </a:p>
          <a:p>
            <a:r>
              <a:rPr lang="en-US" sz="3200" dirty="0" smtClean="0"/>
              <a:t>Generalization</a:t>
            </a:r>
            <a:r>
              <a:rPr lang="en-US" sz="3200" dirty="0"/>
              <a:t> </a:t>
            </a:r>
            <a:r>
              <a:rPr lang="en-US" sz="3200" dirty="0" smtClean="0"/>
              <a:t>Probes</a:t>
            </a:r>
          </a:p>
          <a:p>
            <a:pPr lvl="1"/>
            <a:r>
              <a:rPr lang="en-US" sz="3200" dirty="0" smtClean="0"/>
              <a:t>Outside play area</a:t>
            </a:r>
          </a:p>
        </p:txBody>
      </p:sp>
    </p:spTree>
    <p:extLst>
      <p:ext uri="{BB962C8B-B14F-4D97-AF65-F5344CB8AC3E}">
        <p14:creationId xmlns:p14="http://schemas.microsoft.com/office/powerpoint/2010/main" val="34296177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479" y="228600"/>
            <a:ext cx="7556313" cy="762000"/>
          </a:xfrm>
        </p:spPr>
        <p:txBody>
          <a:bodyPr/>
          <a:lstStyle/>
          <a:p>
            <a:r>
              <a:rPr lang="en-US" sz="5400" dirty="0"/>
              <a:t>Procedures</a:t>
            </a:r>
          </a:p>
        </p:txBody>
      </p:sp>
      <p:sp>
        <p:nvSpPr>
          <p:cNvPr id="3" name="Content Placeholder 2"/>
          <p:cNvSpPr>
            <a:spLocks noGrp="1"/>
          </p:cNvSpPr>
          <p:nvPr>
            <p:ph idx="1"/>
          </p:nvPr>
        </p:nvSpPr>
        <p:spPr>
          <a:xfrm>
            <a:off x="457200" y="1143000"/>
            <a:ext cx="11201400" cy="5257800"/>
          </a:xfrm>
        </p:spPr>
        <p:txBody>
          <a:bodyPr>
            <a:normAutofit/>
          </a:bodyPr>
          <a:lstStyle/>
          <a:p>
            <a:pPr>
              <a:spcBef>
                <a:spcPts val="0"/>
              </a:spcBef>
            </a:pPr>
            <a:r>
              <a:rPr lang="en-US" sz="3200" dirty="0"/>
              <a:t>Teaching</a:t>
            </a:r>
          </a:p>
          <a:p>
            <a:pPr lvl="1">
              <a:spcBef>
                <a:spcPts val="0"/>
              </a:spcBef>
            </a:pPr>
            <a:r>
              <a:rPr lang="en-US" sz="3200" dirty="0"/>
              <a:t>Participants were physically prompted to use the schedules </a:t>
            </a:r>
            <a:endParaRPr lang="en-US" sz="3200" dirty="0" smtClean="0"/>
          </a:p>
          <a:p>
            <a:pPr lvl="2">
              <a:spcBef>
                <a:spcPts val="0"/>
              </a:spcBef>
            </a:pPr>
            <a:r>
              <a:rPr lang="en-US" sz="3200" dirty="0" smtClean="0"/>
              <a:t>Dexter required one booster session to practice hider behaviors</a:t>
            </a:r>
          </a:p>
          <a:p>
            <a:pPr>
              <a:spcBef>
                <a:spcPts val="0"/>
              </a:spcBef>
            </a:pPr>
            <a:r>
              <a:rPr lang="en-US" sz="3200" dirty="0"/>
              <a:t>Scripts</a:t>
            </a:r>
          </a:p>
          <a:p>
            <a:pPr lvl="1">
              <a:spcBef>
                <a:spcPts val="0"/>
              </a:spcBef>
            </a:pPr>
            <a:r>
              <a:rPr lang="en-US" sz="3200" dirty="0"/>
              <a:t>Seeker: “Found you”, “See you”, and “Got you”</a:t>
            </a:r>
          </a:p>
          <a:p>
            <a:pPr lvl="1">
              <a:spcBef>
                <a:spcPts val="0"/>
              </a:spcBef>
            </a:pPr>
            <a:r>
              <a:rPr lang="en-US" sz="3200" dirty="0"/>
              <a:t>Hider: “Oh no”, “Dang it”, “</a:t>
            </a:r>
            <a:r>
              <a:rPr lang="en-US" sz="3200" dirty="0" err="1"/>
              <a:t>Ahh</a:t>
            </a:r>
            <a:r>
              <a:rPr lang="en-US" sz="3200" dirty="0"/>
              <a:t> man</a:t>
            </a:r>
            <a:r>
              <a:rPr lang="en-US" sz="3200" dirty="0" smtClean="0"/>
              <a:t>”</a:t>
            </a:r>
            <a:endParaRPr lang="en-US" sz="3200" dirty="0"/>
          </a:p>
          <a:p>
            <a:pPr>
              <a:spcBef>
                <a:spcPts val="0"/>
              </a:spcBef>
            </a:pPr>
            <a:r>
              <a:rPr lang="en-US" sz="3200" dirty="0"/>
              <a:t>No schedule probe</a:t>
            </a:r>
          </a:p>
          <a:p>
            <a:pPr lvl="1">
              <a:spcBef>
                <a:spcPts val="0"/>
              </a:spcBef>
            </a:pPr>
            <a:r>
              <a:rPr lang="en-US" sz="3200" dirty="0"/>
              <a:t>Followed the same procedures as </a:t>
            </a:r>
            <a:r>
              <a:rPr lang="en-US" sz="3200" dirty="0" smtClean="0"/>
              <a:t>baseline</a:t>
            </a:r>
            <a:endParaRPr lang="en-US" sz="3200" dirty="0"/>
          </a:p>
        </p:txBody>
      </p:sp>
    </p:spTree>
    <p:extLst>
      <p:ext uri="{BB962C8B-B14F-4D97-AF65-F5344CB8AC3E}">
        <p14:creationId xmlns:p14="http://schemas.microsoft.com/office/powerpoint/2010/main" val="19911807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479" y="228600"/>
            <a:ext cx="7556313" cy="762000"/>
          </a:xfrm>
        </p:spPr>
        <p:txBody>
          <a:bodyPr/>
          <a:lstStyle/>
          <a:p>
            <a:r>
              <a:rPr lang="en-US" sz="5400" dirty="0"/>
              <a:t>Procedures</a:t>
            </a:r>
          </a:p>
        </p:txBody>
      </p:sp>
      <p:sp>
        <p:nvSpPr>
          <p:cNvPr id="3" name="Content Placeholder 2"/>
          <p:cNvSpPr>
            <a:spLocks noGrp="1"/>
          </p:cNvSpPr>
          <p:nvPr>
            <p:ph idx="1"/>
          </p:nvPr>
        </p:nvSpPr>
        <p:spPr>
          <a:xfrm>
            <a:off x="457200" y="1143000"/>
            <a:ext cx="11201400" cy="5257800"/>
          </a:xfrm>
        </p:spPr>
        <p:txBody>
          <a:bodyPr>
            <a:normAutofit/>
          </a:bodyPr>
          <a:lstStyle/>
          <a:p>
            <a:pPr>
              <a:spcBef>
                <a:spcPts val="0"/>
              </a:spcBef>
            </a:pPr>
            <a:r>
              <a:rPr lang="en-US" sz="3200" dirty="0" smtClean="0"/>
              <a:t>Fading</a:t>
            </a:r>
          </a:p>
          <a:p>
            <a:pPr lvl="1">
              <a:spcBef>
                <a:spcPts val="0"/>
              </a:spcBef>
            </a:pPr>
            <a:r>
              <a:rPr lang="en-US" sz="3200" dirty="0" smtClean="0"/>
              <a:t>Followed the same procedures as teaching but schedules were systematically faded</a:t>
            </a:r>
          </a:p>
          <a:p>
            <a:pPr>
              <a:spcBef>
                <a:spcPts val="0"/>
              </a:spcBef>
            </a:pPr>
            <a:r>
              <a:rPr lang="en-US" sz="3200" dirty="0" smtClean="0"/>
              <a:t>Follow up</a:t>
            </a:r>
          </a:p>
          <a:p>
            <a:pPr lvl="1">
              <a:spcBef>
                <a:spcPts val="0"/>
              </a:spcBef>
            </a:pPr>
            <a:r>
              <a:rPr lang="en-US" sz="3200" dirty="0" smtClean="0"/>
              <a:t>2 weeks after treatment</a:t>
            </a:r>
          </a:p>
          <a:p>
            <a:pPr lvl="1">
              <a:spcBef>
                <a:spcPts val="0"/>
              </a:spcBef>
            </a:pPr>
            <a:r>
              <a:rPr lang="en-US" sz="3200" dirty="0" smtClean="0"/>
              <a:t>Did not provide any prompts</a:t>
            </a:r>
          </a:p>
          <a:p>
            <a:pPr lvl="1">
              <a:spcBef>
                <a:spcPts val="0"/>
              </a:spcBef>
            </a:pPr>
            <a:r>
              <a:rPr lang="en-US" sz="3200" dirty="0" smtClean="0"/>
              <a:t>Schedule present at last successful fading step</a:t>
            </a:r>
            <a:endParaRPr lang="en-US" sz="3200" dirty="0"/>
          </a:p>
        </p:txBody>
      </p:sp>
    </p:spTree>
    <p:extLst>
      <p:ext uri="{BB962C8B-B14F-4D97-AF65-F5344CB8AC3E}">
        <p14:creationId xmlns:p14="http://schemas.microsoft.com/office/powerpoint/2010/main" val="32923656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ekerpage.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05200" y="122042"/>
            <a:ext cx="4935030" cy="6578785"/>
          </a:xfrm>
          <a:prstGeom prst="rect">
            <a:avLst/>
          </a:prstGeom>
        </p:spPr>
      </p:pic>
      <p:sp>
        <p:nvSpPr>
          <p:cNvPr id="3" name="Oval 2"/>
          <p:cNvSpPr/>
          <p:nvPr/>
        </p:nvSpPr>
        <p:spPr>
          <a:xfrm>
            <a:off x="5286380" y="1952630"/>
            <a:ext cx="2016125" cy="523875"/>
          </a:xfrm>
          <a:prstGeom prst="ellipse">
            <a:avLst/>
          </a:prstGeom>
          <a:noFill/>
          <a:ln w="38100">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5286380" y="2603505"/>
            <a:ext cx="2016125" cy="492125"/>
          </a:xfrm>
          <a:prstGeom prst="ellipse">
            <a:avLst/>
          </a:prstGeom>
          <a:noFill/>
          <a:ln w="38100">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4667251" y="3238505"/>
            <a:ext cx="3206750" cy="2301875"/>
          </a:xfrm>
          <a:prstGeom prst="ellipse">
            <a:avLst/>
          </a:prstGeom>
          <a:noFill/>
          <a:ln w="38100">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000630" y="5778505"/>
            <a:ext cx="2301875" cy="492125"/>
          </a:xfrm>
          <a:prstGeom prst="ellipse">
            <a:avLst/>
          </a:prstGeom>
          <a:noFill/>
          <a:ln w="38100">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88104" y="254000"/>
            <a:ext cx="3522401" cy="6096000"/>
          </a:xfrm>
          <a:prstGeom prst="rect">
            <a:avLst/>
          </a:prstGeom>
        </p:spPr>
        <p:txBody>
          <a:bodyPr/>
          <a:lstStyle>
            <a:lvl1pPr algn="ctr" defTabSz="914400" rtl="0" eaLnBrk="1" latinLnBrk="0" hangingPunct="1">
              <a:spcBef>
                <a:spcPct val="0"/>
              </a:spcBef>
              <a:buNone/>
              <a:defRPr sz="5000" kern="1200">
                <a:solidFill>
                  <a:srgbClr val="042958"/>
                </a:solidFill>
                <a:effectLst>
                  <a:outerShdw blurRad="38100" dist="12700" algn="l" rotWithShape="0">
                    <a:prstClr val="black">
                      <a:alpha val="40000"/>
                    </a:prstClr>
                  </a:outerShdw>
                </a:effectLst>
                <a:latin typeface="+mj-lt"/>
                <a:ea typeface="+mj-ea"/>
                <a:cs typeface="+mj-cs"/>
              </a:defRPr>
            </a:lvl1pPr>
          </a:lstStyle>
          <a:p>
            <a:r>
              <a:rPr lang="en-US" sz="4000" dirty="0" smtClean="0"/>
              <a:t>General Procedures-</a:t>
            </a:r>
            <a:br>
              <a:rPr lang="en-US" sz="4000" dirty="0" smtClean="0"/>
            </a:br>
            <a:r>
              <a:rPr lang="en-US" sz="4000" dirty="0" smtClean="0"/>
              <a:t>Seeker Schedule</a:t>
            </a:r>
            <a:endParaRPr lang="en-US" sz="4000" dirty="0"/>
          </a:p>
        </p:txBody>
      </p:sp>
    </p:spTree>
    <p:extLst>
      <p:ext uri="{BB962C8B-B14F-4D97-AF65-F5344CB8AC3E}">
        <p14:creationId xmlns:p14="http://schemas.microsoft.com/office/powerpoint/2010/main" val="373745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ekerpage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53349" y="0"/>
            <a:ext cx="5143500" cy="6858000"/>
          </a:xfrm>
          <a:prstGeom prst="rect">
            <a:avLst/>
          </a:prstGeom>
        </p:spPr>
      </p:pic>
      <p:cxnSp>
        <p:nvCxnSpPr>
          <p:cNvPr id="4" name="Straight Arrow Connector 3"/>
          <p:cNvCxnSpPr/>
          <p:nvPr/>
        </p:nvCxnSpPr>
        <p:spPr>
          <a:xfrm flipV="1">
            <a:off x="6466087" y="1116868"/>
            <a:ext cx="1040439" cy="1193361"/>
          </a:xfrm>
          <a:prstGeom prst="straightConnector1">
            <a:avLst/>
          </a:prstGeom>
          <a:ln w="38100">
            <a:solidFill>
              <a:srgbClr val="FF0000"/>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V="1">
            <a:off x="6710896" y="1116863"/>
            <a:ext cx="979237" cy="3365890"/>
          </a:xfrm>
          <a:prstGeom prst="straightConnector1">
            <a:avLst/>
          </a:prstGeom>
          <a:ln w="38100">
            <a:solidFill>
              <a:srgbClr val="FF0000"/>
            </a:solidFill>
            <a:tailEnd type="triangle" w="lg" len="med"/>
          </a:ln>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6940399" y="336593"/>
            <a:ext cx="1407652" cy="1147463"/>
          </a:xfrm>
          <a:prstGeom prst="ellipse">
            <a:avLst/>
          </a:prstGeom>
          <a:noFill/>
          <a:ln w="38100">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88104" y="254000"/>
            <a:ext cx="3522401" cy="6096000"/>
          </a:xfrm>
          <a:prstGeom prst="rect">
            <a:avLst/>
          </a:prstGeom>
        </p:spPr>
        <p:txBody>
          <a:bodyPr/>
          <a:lstStyle>
            <a:lvl1pPr algn="ctr" defTabSz="914400" rtl="0" eaLnBrk="1" latinLnBrk="0" hangingPunct="1">
              <a:spcBef>
                <a:spcPct val="0"/>
              </a:spcBef>
              <a:buNone/>
              <a:defRPr sz="5000" kern="1200">
                <a:solidFill>
                  <a:srgbClr val="042958"/>
                </a:solidFill>
                <a:effectLst>
                  <a:outerShdw blurRad="38100" dist="12700" algn="l" rotWithShape="0">
                    <a:prstClr val="black">
                      <a:alpha val="40000"/>
                    </a:prstClr>
                  </a:outerShdw>
                </a:effectLst>
                <a:latin typeface="+mj-lt"/>
                <a:ea typeface="+mj-ea"/>
                <a:cs typeface="+mj-cs"/>
              </a:defRPr>
            </a:lvl1pPr>
          </a:lstStyle>
          <a:p>
            <a:r>
              <a:rPr lang="en-US" sz="4000" dirty="0" smtClean="0"/>
              <a:t>General Procedures-</a:t>
            </a:r>
            <a:br>
              <a:rPr lang="en-US" sz="4000" dirty="0" smtClean="0"/>
            </a:br>
            <a:r>
              <a:rPr lang="en-US" sz="4000" dirty="0" smtClean="0"/>
              <a:t>Seeker Schedule</a:t>
            </a:r>
            <a:endParaRPr lang="en-US" sz="4000" dirty="0"/>
          </a:p>
        </p:txBody>
      </p:sp>
    </p:spTree>
    <p:extLst>
      <p:ext uri="{BB962C8B-B14F-4D97-AF65-F5344CB8AC3E}">
        <p14:creationId xmlns:p14="http://schemas.microsoft.com/office/powerpoint/2010/main" val="403022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derpager.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57723" y="122401"/>
            <a:ext cx="4820930" cy="6548185"/>
          </a:xfrm>
          <a:prstGeom prst="rect">
            <a:avLst/>
          </a:prstGeom>
        </p:spPr>
      </p:pic>
      <p:sp>
        <p:nvSpPr>
          <p:cNvPr id="3" name="Oval 2"/>
          <p:cNvSpPr/>
          <p:nvPr/>
        </p:nvSpPr>
        <p:spPr>
          <a:xfrm>
            <a:off x="6894498" y="2004235"/>
            <a:ext cx="810930" cy="504884"/>
          </a:xfrm>
          <a:prstGeom prst="ellipse">
            <a:avLst/>
          </a:prstGeom>
          <a:no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6588488" y="520190"/>
            <a:ext cx="1392351" cy="2187829"/>
          </a:xfrm>
          <a:prstGeom prst="ellipse">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103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5" y="228600"/>
            <a:ext cx="7770813" cy="838200"/>
          </a:xfrm>
        </p:spPr>
        <p:txBody>
          <a:bodyPr/>
          <a:lstStyle/>
          <a:p>
            <a:r>
              <a:rPr lang="en-US" dirty="0" smtClean="0"/>
              <a:t>Script Fading</a:t>
            </a:r>
            <a:endParaRPr lang="en-US" dirty="0"/>
          </a:p>
        </p:txBody>
      </p:sp>
      <p:sp>
        <p:nvSpPr>
          <p:cNvPr id="3" name="Content Placeholder 2"/>
          <p:cNvSpPr>
            <a:spLocks noGrp="1"/>
          </p:cNvSpPr>
          <p:nvPr>
            <p:ph idx="1"/>
          </p:nvPr>
        </p:nvSpPr>
        <p:spPr>
          <a:xfrm>
            <a:off x="533400" y="1066800"/>
            <a:ext cx="11277600" cy="5486400"/>
          </a:xfrm>
        </p:spPr>
        <p:txBody>
          <a:bodyPr>
            <a:normAutofit/>
          </a:bodyPr>
          <a:lstStyle/>
          <a:p>
            <a:r>
              <a:rPr lang="en-US" sz="3200" dirty="0" smtClean="0"/>
              <a:t>Scripts were faded after one session at 85% or better based on performance of the target child with ASD</a:t>
            </a:r>
          </a:p>
          <a:p>
            <a:r>
              <a:rPr lang="en-US" sz="3200" dirty="0" smtClean="0"/>
              <a:t>Scripts were faded one word or one portion of the script at a time from the end of the phrase to the beginning, including the colored strip attached to scripts</a:t>
            </a:r>
          </a:p>
          <a:p>
            <a:r>
              <a:rPr lang="en-US" sz="3200" dirty="0" smtClean="0"/>
              <a:t>Scripts were completely faded for all three participants </a:t>
            </a:r>
            <a:endParaRPr lang="en-US" sz="3200" dirty="0"/>
          </a:p>
          <a:p>
            <a:r>
              <a:rPr lang="en-US" sz="3200" dirty="0" smtClean="0"/>
              <a:t>Scripts</a:t>
            </a:r>
            <a:endParaRPr lang="en-US" sz="3200" dirty="0"/>
          </a:p>
          <a:p>
            <a:pPr lvl="1"/>
            <a:r>
              <a:rPr lang="en-US" sz="2800" dirty="0"/>
              <a:t>Seeker: “Found you”, “See you”, and “Got you”</a:t>
            </a:r>
          </a:p>
          <a:p>
            <a:pPr lvl="1"/>
            <a:r>
              <a:rPr lang="en-US" sz="2800" dirty="0"/>
              <a:t>Hider: “Oh no”, “Dang it”, “</a:t>
            </a:r>
            <a:r>
              <a:rPr lang="en-US" sz="2800" dirty="0" err="1"/>
              <a:t>Ahh</a:t>
            </a:r>
            <a:r>
              <a:rPr lang="en-US" sz="2800" dirty="0"/>
              <a:t> man”</a:t>
            </a:r>
          </a:p>
          <a:p>
            <a:endParaRPr lang="en-US" sz="3200" dirty="0" smtClean="0"/>
          </a:p>
        </p:txBody>
      </p:sp>
    </p:spTree>
    <p:extLst>
      <p:ext uri="{BB962C8B-B14F-4D97-AF65-F5344CB8AC3E}">
        <p14:creationId xmlns:p14="http://schemas.microsoft.com/office/powerpoint/2010/main" val="29678237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991" y="228600"/>
            <a:ext cx="10361084" cy="1066800"/>
          </a:xfrm>
        </p:spPr>
        <p:txBody>
          <a:bodyPr/>
          <a:lstStyle/>
          <a:p>
            <a:r>
              <a:rPr lang="en-US" dirty="0" smtClean="0"/>
              <a:t>Schedule Fading</a:t>
            </a:r>
            <a:endParaRPr lang="en-US" dirty="0"/>
          </a:p>
        </p:txBody>
      </p:sp>
      <p:sp>
        <p:nvSpPr>
          <p:cNvPr id="3" name="Content Placeholder 2"/>
          <p:cNvSpPr>
            <a:spLocks noGrp="1"/>
          </p:cNvSpPr>
          <p:nvPr>
            <p:ph idx="1"/>
          </p:nvPr>
        </p:nvSpPr>
        <p:spPr>
          <a:xfrm>
            <a:off x="914403" y="1295400"/>
            <a:ext cx="10361084" cy="4953000"/>
          </a:xfrm>
        </p:spPr>
        <p:txBody>
          <a:bodyPr>
            <a:normAutofit/>
          </a:bodyPr>
          <a:lstStyle/>
          <a:p>
            <a:pPr indent="-342900"/>
            <a:r>
              <a:rPr lang="en-US" sz="3200" dirty="0"/>
              <a:t>Fading </a:t>
            </a:r>
            <a:r>
              <a:rPr lang="en-US" sz="3200" dirty="0" smtClean="0"/>
              <a:t>was </a:t>
            </a:r>
            <a:r>
              <a:rPr lang="en-US" sz="3200" dirty="0"/>
              <a:t>initiated after </a:t>
            </a:r>
            <a:r>
              <a:rPr lang="en-US" sz="3200" dirty="0" smtClean="0"/>
              <a:t>three </a:t>
            </a:r>
            <a:r>
              <a:rPr lang="en-US" sz="3200" dirty="0"/>
              <a:t>consecutive sessions at 90% or </a:t>
            </a:r>
            <a:r>
              <a:rPr lang="en-US" sz="3200" dirty="0" smtClean="0"/>
              <a:t>better independent responding</a:t>
            </a:r>
            <a:endParaRPr lang="en-US" sz="3200" dirty="0"/>
          </a:p>
          <a:p>
            <a:pPr indent="-342900"/>
            <a:r>
              <a:rPr lang="en-US" sz="3200" dirty="0"/>
              <a:t>Fading from one step to another </a:t>
            </a:r>
            <a:r>
              <a:rPr lang="en-US" sz="3200" dirty="0" smtClean="0"/>
              <a:t>was </a:t>
            </a:r>
            <a:r>
              <a:rPr lang="en-US" sz="3200" dirty="0"/>
              <a:t>one sessions at 90% or </a:t>
            </a:r>
            <a:r>
              <a:rPr lang="en-US" sz="3200" dirty="0" smtClean="0"/>
              <a:t>better independent responding</a:t>
            </a:r>
          </a:p>
          <a:p>
            <a:pPr marL="0" indent="0">
              <a:buNone/>
            </a:pPr>
            <a:r>
              <a:rPr lang="en-US" sz="3200" dirty="0"/>
              <a:t>Systematic fading steps</a:t>
            </a:r>
            <a:r>
              <a:rPr lang="en-US" sz="3200" dirty="0" smtClean="0"/>
              <a:t>:</a:t>
            </a:r>
          </a:p>
          <a:p>
            <a:pPr marL="808038" lvl="1">
              <a:buFont typeface="+mj-lt"/>
              <a:buAutoNum type="arabicPeriod"/>
            </a:pPr>
            <a:r>
              <a:rPr lang="en-US" sz="3200" dirty="0" smtClean="0"/>
              <a:t>Removed </a:t>
            </a:r>
            <a:r>
              <a:rPr lang="en-US" sz="3200" dirty="0"/>
              <a:t>the numbers in circles for counting to </a:t>
            </a:r>
            <a:r>
              <a:rPr lang="en-US" sz="3200" dirty="0" smtClean="0"/>
              <a:t>20</a:t>
            </a:r>
          </a:p>
        </p:txBody>
      </p:sp>
    </p:spTree>
    <p:extLst>
      <p:ext uri="{BB962C8B-B14F-4D97-AF65-F5344CB8AC3E}">
        <p14:creationId xmlns:p14="http://schemas.microsoft.com/office/powerpoint/2010/main" val="1417159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hedule4.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06350" y="749674"/>
            <a:ext cx="4163015" cy="5982100"/>
          </a:xfrm>
          <a:prstGeom prst="rect">
            <a:avLst/>
          </a:prstGeom>
        </p:spPr>
      </p:pic>
      <p:pic>
        <p:nvPicPr>
          <p:cNvPr id="6" name="Picture 5" descr="seekerpage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86756" y="749679"/>
            <a:ext cx="4581244" cy="6108325"/>
          </a:xfrm>
          <a:prstGeom prst="rect">
            <a:avLst/>
          </a:prstGeom>
        </p:spPr>
      </p:pic>
      <p:sp>
        <p:nvSpPr>
          <p:cNvPr id="7" name="Oval 6"/>
          <p:cNvSpPr/>
          <p:nvPr/>
        </p:nvSpPr>
        <p:spPr>
          <a:xfrm>
            <a:off x="2778125" y="3190875"/>
            <a:ext cx="2540000" cy="2159000"/>
          </a:xfrm>
          <a:prstGeom prst="ellipse">
            <a:avLst/>
          </a:prstGeom>
          <a:noFill/>
          <a:ln w="38100">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339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2209805" y="76200"/>
            <a:ext cx="7770813" cy="1371600"/>
          </a:xfrm>
        </p:spPr>
        <p:txBody>
          <a:bodyPr/>
          <a:lstStyle/>
          <a:p>
            <a:r>
              <a:rPr lang="en-US" dirty="0" smtClean="0">
                <a:latin typeface="+mj-lt"/>
              </a:rPr>
              <a:t>Scripts and Script Fading</a:t>
            </a:r>
          </a:p>
        </p:txBody>
      </p:sp>
      <p:sp>
        <p:nvSpPr>
          <p:cNvPr id="132099" name="Rectangle 3"/>
          <p:cNvSpPr>
            <a:spLocks noGrp="1" noChangeArrowheads="1"/>
          </p:cNvSpPr>
          <p:nvPr>
            <p:ph type="body" idx="1"/>
          </p:nvPr>
        </p:nvSpPr>
        <p:spPr>
          <a:xfrm>
            <a:off x="838200" y="1453743"/>
            <a:ext cx="10210800" cy="4525963"/>
          </a:xfrm>
        </p:spPr>
        <p:txBody>
          <a:bodyPr/>
          <a:lstStyle/>
          <a:p>
            <a:pPr eaLnBrk="1" hangingPunct="1"/>
            <a:r>
              <a:rPr lang="en-US" sz="3200" dirty="0" smtClean="0">
                <a:latin typeface="+mn-lt"/>
              </a:rPr>
              <a:t>After children reliably follow the scripts, the scripts are then systematically faded back to front.</a:t>
            </a:r>
          </a:p>
          <a:p>
            <a:pPr eaLnBrk="1" hangingPunct="1"/>
            <a:r>
              <a:rPr lang="en-US" sz="3200" dirty="0" smtClean="0">
                <a:latin typeface="+mn-lt"/>
              </a:rPr>
              <a:t>After scripts are introduced and then faded, children often continue to use the learned scripts when they are not present and combine parts of scripts or language used by their conversation partner, thus producing spontaneous unscripted language (</a:t>
            </a:r>
            <a:r>
              <a:rPr lang="en-US" sz="3200" dirty="0" err="1" smtClean="0">
                <a:latin typeface="+mn-lt"/>
              </a:rPr>
              <a:t>McClannahan</a:t>
            </a:r>
            <a:r>
              <a:rPr lang="en-US" sz="3200" dirty="0" smtClean="0">
                <a:latin typeface="+mn-lt"/>
              </a:rPr>
              <a:t> &amp; </a:t>
            </a:r>
            <a:r>
              <a:rPr lang="en-US" sz="3200" dirty="0" err="1" smtClean="0">
                <a:latin typeface="+mn-lt"/>
              </a:rPr>
              <a:t>Krantz</a:t>
            </a:r>
            <a:r>
              <a:rPr lang="en-US" sz="3200" dirty="0" smtClean="0">
                <a:latin typeface="+mn-lt"/>
              </a:rPr>
              <a:t>, 2005).</a:t>
            </a:r>
          </a:p>
          <a:p>
            <a:pPr eaLnBrk="1" hangingPunct="1">
              <a:buFontTx/>
              <a:buNone/>
            </a:pPr>
            <a:endParaRPr lang="en-US" dirty="0" smtClean="0"/>
          </a:p>
        </p:txBody>
      </p:sp>
    </p:spTree>
    <p:extLst>
      <p:ext uri="{BB962C8B-B14F-4D97-AF65-F5344CB8AC3E}">
        <p14:creationId xmlns:p14="http://schemas.microsoft.com/office/powerpoint/2010/main" val="18711591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52855" y="693092"/>
            <a:ext cx="8296275" cy="6164908"/>
          </a:xfrm>
        </p:spPr>
        <p:txBody>
          <a:bodyPr>
            <a:normAutofit/>
          </a:bodyPr>
          <a:lstStyle/>
          <a:p>
            <a:pPr marL="0" indent="0">
              <a:buNone/>
            </a:pPr>
            <a:r>
              <a:rPr lang="en-US" sz="3200" dirty="0"/>
              <a:t>Systematic fading steps</a:t>
            </a:r>
            <a:r>
              <a:rPr lang="en-US" sz="3200" dirty="0" smtClean="0"/>
              <a:t>:</a:t>
            </a:r>
          </a:p>
          <a:p>
            <a:pPr marL="808038" lvl="1">
              <a:buFont typeface="+mj-lt"/>
              <a:buAutoNum type="arabicPeriod"/>
            </a:pPr>
            <a:r>
              <a:rPr lang="en-US" sz="3200" dirty="0" smtClean="0"/>
              <a:t>Removed </a:t>
            </a:r>
            <a:r>
              <a:rPr lang="en-US" sz="3200" dirty="0"/>
              <a:t>the numbers in circles for counting to </a:t>
            </a:r>
            <a:r>
              <a:rPr lang="en-US" sz="3200" dirty="0" smtClean="0"/>
              <a:t>20</a:t>
            </a:r>
          </a:p>
          <a:p>
            <a:pPr marL="808038" lvl="1">
              <a:buFont typeface="+mj-lt"/>
              <a:buAutoNum type="arabicPeriod"/>
            </a:pPr>
            <a:r>
              <a:rPr lang="en-US" sz="3200" dirty="0" smtClean="0"/>
              <a:t>Removed </a:t>
            </a:r>
            <a:r>
              <a:rPr lang="en-US" sz="3200" dirty="0"/>
              <a:t>the circles for counting to </a:t>
            </a:r>
            <a:r>
              <a:rPr lang="en-US" sz="3200" dirty="0" smtClean="0"/>
              <a:t>20</a:t>
            </a:r>
            <a:endParaRPr lang="en-US" sz="3200" dirty="0"/>
          </a:p>
        </p:txBody>
      </p:sp>
    </p:spTree>
    <p:extLst>
      <p:ext uri="{BB962C8B-B14F-4D97-AF65-F5344CB8AC3E}">
        <p14:creationId xmlns:p14="http://schemas.microsoft.com/office/powerpoint/2010/main" val="28429353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hedule3.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53510" y="520187"/>
            <a:ext cx="4207659" cy="6012703"/>
          </a:xfrm>
          <a:prstGeom prst="rect">
            <a:avLst/>
          </a:prstGeom>
        </p:spPr>
      </p:pic>
      <p:pic>
        <p:nvPicPr>
          <p:cNvPr id="4" name="Picture 3" descr="seekerpage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17580" y="504895"/>
            <a:ext cx="4450420" cy="6108325"/>
          </a:xfrm>
          <a:prstGeom prst="rect">
            <a:avLst/>
          </a:prstGeom>
        </p:spPr>
      </p:pic>
      <p:sp>
        <p:nvSpPr>
          <p:cNvPr id="5" name="Oval 4"/>
          <p:cNvSpPr/>
          <p:nvPr/>
        </p:nvSpPr>
        <p:spPr>
          <a:xfrm>
            <a:off x="2809875" y="3397250"/>
            <a:ext cx="2444750" cy="984250"/>
          </a:xfrm>
          <a:prstGeom prst="ellipse">
            <a:avLst/>
          </a:prstGeom>
          <a:noFill/>
          <a:ln w="38100">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62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52855" y="693092"/>
            <a:ext cx="8296275" cy="6164908"/>
          </a:xfrm>
        </p:spPr>
        <p:txBody>
          <a:bodyPr>
            <a:normAutofit/>
          </a:bodyPr>
          <a:lstStyle/>
          <a:p>
            <a:pPr marL="0" indent="0">
              <a:buNone/>
            </a:pPr>
            <a:r>
              <a:rPr lang="en-US" sz="3200" dirty="0"/>
              <a:t>Systematic fading steps</a:t>
            </a:r>
            <a:r>
              <a:rPr lang="en-US" sz="3200" dirty="0" smtClean="0"/>
              <a:t>:</a:t>
            </a:r>
          </a:p>
          <a:p>
            <a:pPr marL="808038" lvl="1">
              <a:buFont typeface="+mj-lt"/>
              <a:buAutoNum type="arabicPeriod"/>
            </a:pPr>
            <a:r>
              <a:rPr lang="en-US" sz="3200" dirty="0" smtClean="0"/>
              <a:t>Removed </a:t>
            </a:r>
            <a:r>
              <a:rPr lang="en-US" sz="3200" dirty="0"/>
              <a:t>the numbers in circles for counting to </a:t>
            </a:r>
            <a:r>
              <a:rPr lang="en-US" sz="3200" dirty="0" smtClean="0"/>
              <a:t>20</a:t>
            </a:r>
          </a:p>
          <a:p>
            <a:pPr marL="808038" lvl="1">
              <a:buFont typeface="+mj-lt"/>
              <a:buAutoNum type="arabicPeriod"/>
            </a:pPr>
            <a:r>
              <a:rPr lang="en-US" sz="3200" dirty="0" smtClean="0"/>
              <a:t>Removed </a:t>
            </a:r>
            <a:r>
              <a:rPr lang="en-US" sz="3200" dirty="0"/>
              <a:t>the circles for counting to </a:t>
            </a:r>
            <a:r>
              <a:rPr lang="en-US" sz="3200" dirty="0" smtClean="0"/>
              <a:t>20</a:t>
            </a:r>
            <a:endParaRPr lang="en-US" sz="3200" dirty="0"/>
          </a:p>
          <a:p>
            <a:pPr marL="808038" lvl="1">
              <a:buFont typeface="+mj-lt"/>
              <a:buAutoNum type="arabicPeriod"/>
            </a:pPr>
            <a:r>
              <a:rPr lang="en-US" sz="3200" dirty="0" smtClean="0"/>
              <a:t>Removed </a:t>
            </a:r>
            <a:r>
              <a:rPr lang="en-US" sz="3200" dirty="0"/>
              <a:t>pictures of locations from the seeker </a:t>
            </a:r>
            <a:r>
              <a:rPr lang="en-US" sz="3200" dirty="0" smtClean="0"/>
              <a:t>strip and hider binder</a:t>
            </a:r>
            <a:endParaRPr lang="en-US" sz="3200" dirty="0"/>
          </a:p>
        </p:txBody>
      </p:sp>
    </p:spTree>
    <p:extLst>
      <p:ext uri="{BB962C8B-B14F-4D97-AF65-F5344CB8AC3E}">
        <p14:creationId xmlns:p14="http://schemas.microsoft.com/office/powerpoint/2010/main" val="30208451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hedule1.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52967" y="627280"/>
            <a:ext cx="4406562" cy="5874992"/>
          </a:xfrm>
          <a:prstGeom prst="rect">
            <a:avLst/>
          </a:prstGeom>
        </p:spPr>
      </p:pic>
      <p:pic>
        <p:nvPicPr>
          <p:cNvPr id="5" name="Picture 4" descr="schedule3.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68809" y="642584"/>
            <a:ext cx="4131153" cy="5752611"/>
          </a:xfrm>
          <a:prstGeom prst="rect">
            <a:avLst/>
          </a:prstGeom>
        </p:spPr>
      </p:pic>
      <p:sp>
        <p:nvSpPr>
          <p:cNvPr id="6" name="Oval 5"/>
          <p:cNvSpPr/>
          <p:nvPr/>
        </p:nvSpPr>
        <p:spPr>
          <a:xfrm>
            <a:off x="8715380" y="698505"/>
            <a:ext cx="936625" cy="5724397"/>
          </a:xfrm>
          <a:prstGeom prst="ellipse">
            <a:avLst/>
          </a:prstGeom>
          <a:noFill/>
          <a:ln w="38100">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8064505" y="4429130"/>
            <a:ext cx="650875" cy="1730375"/>
          </a:xfrm>
          <a:prstGeom prst="ellipse">
            <a:avLst/>
          </a:prstGeom>
          <a:noFill/>
          <a:ln w="38100">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066399" y="396880"/>
            <a:ext cx="3667125" cy="646331"/>
          </a:xfrm>
          <a:prstGeom prst="rect">
            <a:avLst/>
          </a:prstGeom>
          <a:solidFill>
            <a:schemeClr val="bg1">
              <a:lumMod val="85000"/>
            </a:schemeClr>
          </a:solidFill>
        </p:spPr>
        <p:txBody>
          <a:bodyPr wrap="square" rtlCol="0">
            <a:spAutoFit/>
          </a:bodyPr>
          <a:lstStyle/>
          <a:p>
            <a:r>
              <a:rPr lang="en-US" sz="3600" dirty="0"/>
              <a:t>No Hider Binder</a:t>
            </a:r>
          </a:p>
        </p:txBody>
      </p:sp>
    </p:spTree>
    <p:extLst>
      <p:ext uri="{BB962C8B-B14F-4D97-AF65-F5344CB8AC3E}">
        <p14:creationId xmlns:p14="http://schemas.microsoft.com/office/powerpoint/2010/main" val="357260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52855" y="693092"/>
            <a:ext cx="8296275" cy="6164908"/>
          </a:xfrm>
        </p:spPr>
        <p:txBody>
          <a:bodyPr>
            <a:normAutofit/>
          </a:bodyPr>
          <a:lstStyle/>
          <a:p>
            <a:pPr marL="0" indent="0">
              <a:buNone/>
            </a:pPr>
            <a:r>
              <a:rPr lang="en-US" sz="3200" dirty="0"/>
              <a:t>Systematic fading steps</a:t>
            </a:r>
            <a:r>
              <a:rPr lang="en-US" sz="3200" dirty="0" smtClean="0"/>
              <a:t>:</a:t>
            </a:r>
          </a:p>
          <a:p>
            <a:pPr marL="808038" lvl="1">
              <a:buFont typeface="+mj-lt"/>
              <a:buAutoNum type="arabicPeriod"/>
            </a:pPr>
            <a:r>
              <a:rPr lang="en-US" sz="3200" dirty="0" smtClean="0"/>
              <a:t>Removed </a:t>
            </a:r>
            <a:r>
              <a:rPr lang="en-US" sz="3200" dirty="0"/>
              <a:t>the numbers in circles for counting to </a:t>
            </a:r>
            <a:r>
              <a:rPr lang="en-US" sz="3200" dirty="0" smtClean="0"/>
              <a:t>20</a:t>
            </a:r>
          </a:p>
          <a:p>
            <a:pPr marL="808038" lvl="1">
              <a:buFont typeface="+mj-lt"/>
              <a:buAutoNum type="arabicPeriod"/>
            </a:pPr>
            <a:r>
              <a:rPr lang="en-US" sz="3200" dirty="0" smtClean="0"/>
              <a:t>Removed </a:t>
            </a:r>
            <a:r>
              <a:rPr lang="en-US" sz="3200" dirty="0"/>
              <a:t>the circles for counting to </a:t>
            </a:r>
            <a:r>
              <a:rPr lang="en-US" sz="3200" dirty="0" smtClean="0"/>
              <a:t>20</a:t>
            </a:r>
            <a:endParaRPr lang="en-US" sz="3200" dirty="0"/>
          </a:p>
          <a:p>
            <a:pPr marL="808038" lvl="1">
              <a:buFont typeface="+mj-lt"/>
              <a:buAutoNum type="arabicPeriod"/>
            </a:pPr>
            <a:r>
              <a:rPr lang="en-US" sz="3200" dirty="0" smtClean="0"/>
              <a:t>Removed </a:t>
            </a:r>
            <a:r>
              <a:rPr lang="en-US" sz="3200" dirty="0"/>
              <a:t>pictures of locations from the seeker </a:t>
            </a:r>
            <a:r>
              <a:rPr lang="en-US" sz="3200" dirty="0" smtClean="0"/>
              <a:t>strip and hider binder</a:t>
            </a:r>
            <a:endParaRPr lang="en-US" sz="3200" dirty="0"/>
          </a:p>
          <a:p>
            <a:pPr marL="808038" lvl="1">
              <a:buFont typeface="+mj-lt"/>
              <a:buAutoNum type="arabicPeriod"/>
            </a:pPr>
            <a:r>
              <a:rPr lang="en-US" sz="3200" dirty="0" smtClean="0"/>
              <a:t>Removed </a:t>
            </a:r>
            <a:r>
              <a:rPr lang="en-US" sz="3200" dirty="0"/>
              <a:t>the seeker </a:t>
            </a:r>
            <a:r>
              <a:rPr lang="en-US" sz="3200" dirty="0" smtClean="0"/>
              <a:t>strip</a:t>
            </a:r>
            <a:r>
              <a:rPr lang="en-US" sz="3200" dirty="0"/>
              <a:t> </a:t>
            </a:r>
            <a:r>
              <a:rPr lang="en-US" sz="3200" dirty="0" smtClean="0"/>
              <a:t>and </a:t>
            </a:r>
            <a:r>
              <a:rPr lang="en-US" sz="3200" dirty="0"/>
              <a:t>direction count to </a:t>
            </a:r>
            <a:r>
              <a:rPr lang="en-US" sz="3200" dirty="0" smtClean="0"/>
              <a:t>20</a:t>
            </a:r>
            <a:endParaRPr lang="en-US" sz="3200" dirty="0"/>
          </a:p>
        </p:txBody>
      </p:sp>
    </p:spTree>
    <p:extLst>
      <p:ext uri="{BB962C8B-B14F-4D97-AF65-F5344CB8AC3E}">
        <p14:creationId xmlns:p14="http://schemas.microsoft.com/office/powerpoint/2010/main" val="23403647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hedule2.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88188" y="198893"/>
            <a:ext cx="4804377" cy="6456390"/>
          </a:xfrm>
          <a:prstGeom prst="rect">
            <a:avLst/>
          </a:prstGeom>
        </p:spPr>
      </p:pic>
      <p:sp>
        <p:nvSpPr>
          <p:cNvPr id="4" name="Oval 3"/>
          <p:cNvSpPr/>
          <p:nvPr/>
        </p:nvSpPr>
        <p:spPr>
          <a:xfrm>
            <a:off x="3841750" y="3032125"/>
            <a:ext cx="1428750" cy="1397000"/>
          </a:xfrm>
          <a:prstGeom prst="ellipse">
            <a:avLst/>
          </a:prstGeom>
          <a:noFill/>
          <a:ln w="38100">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191380" y="1920880"/>
            <a:ext cx="3270249" cy="646331"/>
          </a:xfrm>
          <a:prstGeom prst="rect">
            <a:avLst/>
          </a:prstGeom>
          <a:noFill/>
        </p:spPr>
        <p:txBody>
          <a:bodyPr wrap="square" rtlCol="0">
            <a:spAutoFit/>
          </a:bodyPr>
          <a:lstStyle/>
          <a:p>
            <a:r>
              <a:rPr lang="en-US" sz="3600" dirty="0"/>
              <a:t>No back page</a:t>
            </a:r>
          </a:p>
        </p:txBody>
      </p:sp>
    </p:spTree>
    <p:extLst>
      <p:ext uri="{BB962C8B-B14F-4D97-AF65-F5344CB8AC3E}">
        <p14:creationId xmlns:p14="http://schemas.microsoft.com/office/powerpoint/2010/main" val="59649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14400" y="693092"/>
            <a:ext cx="10667999" cy="6164908"/>
          </a:xfrm>
        </p:spPr>
        <p:txBody>
          <a:bodyPr>
            <a:normAutofit/>
          </a:bodyPr>
          <a:lstStyle/>
          <a:p>
            <a:pPr marL="0" indent="0">
              <a:buNone/>
            </a:pPr>
            <a:r>
              <a:rPr lang="en-US" sz="3200" dirty="0"/>
              <a:t>Systematic fading steps</a:t>
            </a:r>
            <a:r>
              <a:rPr lang="en-US" sz="3200" dirty="0" smtClean="0"/>
              <a:t>:</a:t>
            </a:r>
          </a:p>
          <a:p>
            <a:pPr marL="808038" lvl="1">
              <a:buFont typeface="+mj-lt"/>
              <a:buAutoNum type="arabicPeriod"/>
            </a:pPr>
            <a:r>
              <a:rPr lang="en-US" sz="3200" dirty="0" smtClean="0"/>
              <a:t>Removed </a:t>
            </a:r>
            <a:r>
              <a:rPr lang="en-US" sz="3200" dirty="0"/>
              <a:t>the numbers in circles for counting to </a:t>
            </a:r>
            <a:r>
              <a:rPr lang="en-US" sz="3200" dirty="0" smtClean="0"/>
              <a:t>20</a:t>
            </a:r>
          </a:p>
          <a:p>
            <a:pPr marL="808038" lvl="1">
              <a:buFont typeface="+mj-lt"/>
              <a:buAutoNum type="arabicPeriod"/>
            </a:pPr>
            <a:r>
              <a:rPr lang="en-US" sz="3200" dirty="0" smtClean="0"/>
              <a:t>Removed </a:t>
            </a:r>
            <a:r>
              <a:rPr lang="en-US" sz="3200" dirty="0"/>
              <a:t>the circles for counting to </a:t>
            </a:r>
            <a:r>
              <a:rPr lang="en-US" sz="3200" dirty="0" smtClean="0"/>
              <a:t>20</a:t>
            </a:r>
            <a:endParaRPr lang="en-US" sz="3200" dirty="0"/>
          </a:p>
          <a:p>
            <a:pPr marL="808038" lvl="1">
              <a:buFont typeface="+mj-lt"/>
              <a:buAutoNum type="arabicPeriod"/>
            </a:pPr>
            <a:r>
              <a:rPr lang="en-US" sz="3200" dirty="0" smtClean="0"/>
              <a:t>Removed </a:t>
            </a:r>
            <a:r>
              <a:rPr lang="en-US" sz="3200" dirty="0"/>
              <a:t>pictures of locations from the seeker </a:t>
            </a:r>
            <a:r>
              <a:rPr lang="en-US" sz="3200" dirty="0" smtClean="0"/>
              <a:t>strip and hider binder</a:t>
            </a:r>
            <a:endParaRPr lang="en-US" sz="3200" dirty="0"/>
          </a:p>
          <a:p>
            <a:pPr marL="808038" lvl="1">
              <a:buFont typeface="+mj-lt"/>
              <a:buAutoNum type="arabicPeriod"/>
            </a:pPr>
            <a:r>
              <a:rPr lang="en-US" sz="3200" dirty="0" smtClean="0"/>
              <a:t>Removed </a:t>
            </a:r>
            <a:r>
              <a:rPr lang="en-US" sz="3200" dirty="0"/>
              <a:t>the seeker </a:t>
            </a:r>
            <a:r>
              <a:rPr lang="en-US" sz="3200" dirty="0" smtClean="0"/>
              <a:t>strip</a:t>
            </a:r>
            <a:r>
              <a:rPr lang="en-US" sz="3200" dirty="0"/>
              <a:t> </a:t>
            </a:r>
            <a:r>
              <a:rPr lang="en-US" sz="3200" dirty="0" smtClean="0"/>
              <a:t>and </a:t>
            </a:r>
            <a:r>
              <a:rPr lang="en-US" sz="3200" dirty="0"/>
              <a:t>direction count to </a:t>
            </a:r>
            <a:r>
              <a:rPr lang="en-US" sz="3200" dirty="0" smtClean="0"/>
              <a:t>20</a:t>
            </a:r>
            <a:endParaRPr lang="en-US" sz="3200" dirty="0"/>
          </a:p>
          <a:p>
            <a:pPr marL="808038" lvl="1">
              <a:buFont typeface="+mj-lt"/>
              <a:buAutoNum type="arabicPeriod"/>
            </a:pPr>
            <a:r>
              <a:rPr lang="en-US" sz="3200" dirty="0" smtClean="0"/>
              <a:t>One sheet of construction paper with pictures of players</a:t>
            </a:r>
          </a:p>
          <a:p>
            <a:pPr marL="350838" lvl="1" indent="0">
              <a:buNone/>
            </a:pPr>
            <a:endParaRPr lang="en-US" dirty="0" smtClean="0"/>
          </a:p>
        </p:txBody>
      </p:sp>
    </p:spTree>
    <p:extLst>
      <p:ext uri="{BB962C8B-B14F-4D97-AF65-F5344CB8AC3E}">
        <p14:creationId xmlns:p14="http://schemas.microsoft.com/office/powerpoint/2010/main" val="24027081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ding step  5.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07829" y="45901"/>
            <a:ext cx="4971103" cy="6858000"/>
          </a:xfrm>
          <a:prstGeom prst="rect">
            <a:avLst/>
          </a:prstGeom>
        </p:spPr>
      </p:pic>
      <p:cxnSp>
        <p:nvCxnSpPr>
          <p:cNvPr id="4" name="Straight Arrow Connector 3"/>
          <p:cNvCxnSpPr/>
          <p:nvPr/>
        </p:nvCxnSpPr>
        <p:spPr>
          <a:xfrm>
            <a:off x="5857875" y="1047750"/>
            <a:ext cx="920750" cy="0"/>
          </a:xfrm>
          <a:prstGeom prst="straightConnector1">
            <a:avLst/>
          </a:prstGeom>
          <a:ln w="88900">
            <a:solidFill>
              <a:schemeClr val="tx1">
                <a:lumMod val="95000"/>
                <a:lumOff val="5000"/>
              </a:schemeClr>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761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3400" y="693092"/>
            <a:ext cx="10820399" cy="6164908"/>
          </a:xfrm>
        </p:spPr>
        <p:txBody>
          <a:bodyPr>
            <a:normAutofit/>
          </a:bodyPr>
          <a:lstStyle/>
          <a:p>
            <a:pPr marL="0" indent="0">
              <a:buNone/>
            </a:pPr>
            <a:r>
              <a:rPr lang="en-US" sz="3200" dirty="0"/>
              <a:t>Systematic fading steps</a:t>
            </a:r>
            <a:r>
              <a:rPr lang="en-US" sz="3200" dirty="0" smtClean="0"/>
              <a:t>:</a:t>
            </a:r>
          </a:p>
          <a:p>
            <a:pPr marL="808038" lvl="1">
              <a:buFont typeface="+mj-lt"/>
              <a:buAutoNum type="arabicPeriod"/>
            </a:pPr>
            <a:r>
              <a:rPr lang="en-US" sz="3200" dirty="0" smtClean="0"/>
              <a:t>Removed </a:t>
            </a:r>
            <a:r>
              <a:rPr lang="en-US" sz="3200" dirty="0"/>
              <a:t>the numbers in circles for counting to </a:t>
            </a:r>
            <a:r>
              <a:rPr lang="en-US" sz="3200" dirty="0" smtClean="0"/>
              <a:t>20</a:t>
            </a:r>
          </a:p>
          <a:p>
            <a:pPr marL="808038" lvl="1">
              <a:buFont typeface="+mj-lt"/>
              <a:buAutoNum type="arabicPeriod"/>
            </a:pPr>
            <a:r>
              <a:rPr lang="en-US" sz="3200" dirty="0" smtClean="0"/>
              <a:t>Removed </a:t>
            </a:r>
            <a:r>
              <a:rPr lang="en-US" sz="3200" dirty="0"/>
              <a:t>the circles for counting to </a:t>
            </a:r>
            <a:r>
              <a:rPr lang="en-US" sz="3200" dirty="0" smtClean="0"/>
              <a:t>20</a:t>
            </a:r>
            <a:endParaRPr lang="en-US" sz="3200" dirty="0"/>
          </a:p>
          <a:p>
            <a:pPr marL="808038" lvl="1">
              <a:buFont typeface="+mj-lt"/>
              <a:buAutoNum type="arabicPeriod"/>
            </a:pPr>
            <a:r>
              <a:rPr lang="en-US" sz="3200" dirty="0" smtClean="0"/>
              <a:t>Removed </a:t>
            </a:r>
            <a:r>
              <a:rPr lang="en-US" sz="3200" dirty="0"/>
              <a:t>pictures of locations from the seeker </a:t>
            </a:r>
            <a:r>
              <a:rPr lang="en-US" sz="3200" dirty="0" smtClean="0"/>
              <a:t>strip and hider binder</a:t>
            </a:r>
            <a:endParaRPr lang="en-US" sz="3200" dirty="0"/>
          </a:p>
          <a:p>
            <a:pPr marL="808038" lvl="1">
              <a:buFont typeface="+mj-lt"/>
              <a:buAutoNum type="arabicPeriod"/>
            </a:pPr>
            <a:r>
              <a:rPr lang="en-US" sz="3200" dirty="0" smtClean="0"/>
              <a:t>Removed </a:t>
            </a:r>
            <a:r>
              <a:rPr lang="en-US" sz="3200" dirty="0"/>
              <a:t>the seeker </a:t>
            </a:r>
            <a:r>
              <a:rPr lang="en-US" sz="3200" dirty="0" smtClean="0"/>
              <a:t>strip</a:t>
            </a:r>
            <a:r>
              <a:rPr lang="en-US" sz="3200" dirty="0"/>
              <a:t> </a:t>
            </a:r>
            <a:r>
              <a:rPr lang="en-US" sz="3200" dirty="0" smtClean="0"/>
              <a:t>and </a:t>
            </a:r>
            <a:r>
              <a:rPr lang="en-US" sz="3200" dirty="0"/>
              <a:t>direction count to </a:t>
            </a:r>
            <a:r>
              <a:rPr lang="en-US" sz="3200" dirty="0" smtClean="0"/>
              <a:t>20</a:t>
            </a:r>
            <a:endParaRPr lang="en-US" sz="3200" dirty="0"/>
          </a:p>
          <a:p>
            <a:pPr marL="808038" lvl="1">
              <a:buFont typeface="+mj-lt"/>
              <a:buAutoNum type="arabicPeriod"/>
            </a:pPr>
            <a:r>
              <a:rPr lang="en-US" sz="3200" dirty="0" smtClean="0"/>
              <a:t>One sheet of construction paper with pictures of players</a:t>
            </a:r>
          </a:p>
          <a:p>
            <a:pPr marL="808038" lvl="1">
              <a:buFont typeface="+mj-lt"/>
              <a:buAutoNum type="arabicPeriod"/>
            </a:pPr>
            <a:r>
              <a:rPr lang="en-US" sz="3200" dirty="0" smtClean="0"/>
              <a:t>Removed </a:t>
            </a:r>
            <a:r>
              <a:rPr lang="en-US" sz="3200" dirty="0"/>
              <a:t>the </a:t>
            </a:r>
            <a:r>
              <a:rPr lang="en-US" sz="3200" dirty="0" smtClean="0"/>
              <a:t>seeker schedule</a:t>
            </a:r>
          </a:p>
        </p:txBody>
      </p:sp>
    </p:spTree>
    <p:extLst>
      <p:ext uri="{BB962C8B-B14F-4D97-AF65-F5344CB8AC3E}">
        <p14:creationId xmlns:p14="http://schemas.microsoft.com/office/powerpoint/2010/main" val="1198963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Dexter’s 3</a:t>
            </a:r>
            <a:r>
              <a:rPr lang="en-US" baseline="30000" dirty="0" smtClean="0"/>
              <a:t>rd</a:t>
            </a:r>
            <a:r>
              <a:rPr lang="en-US" dirty="0" smtClean="0"/>
              <a:t> fading step</a:t>
            </a:r>
            <a:endParaRPr lang="en-US" dirty="0"/>
          </a:p>
        </p:txBody>
      </p:sp>
      <p:pic>
        <p:nvPicPr>
          <p:cNvPr id="9" name="Picture 8" descr="schedule2.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59521" y="1729536"/>
            <a:ext cx="3779231" cy="4818637"/>
          </a:xfrm>
          <a:prstGeom prst="rect">
            <a:avLst/>
          </a:prstGeom>
        </p:spPr>
      </p:pic>
      <p:pic>
        <p:nvPicPr>
          <p:cNvPr id="10" name="Picture 9" descr="schedule1.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03781" y="1713546"/>
            <a:ext cx="3626232" cy="4834627"/>
          </a:xfrm>
          <a:prstGeom prst="rect">
            <a:avLst/>
          </a:prstGeom>
        </p:spPr>
      </p:pic>
      <p:sp>
        <p:nvSpPr>
          <p:cNvPr id="11" name="Oval 10"/>
          <p:cNvSpPr/>
          <p:nvPr/>
        </p:nvSpPr>
        <p:spPr>
          <a:xfrm>
            <a:off x="2952750" y="3952875"/>
            <a:ext cx="1746250" cy="920750"/>
          </a:xfrm>
          <a:prstGeom prst="ellipse">
            <a:avLst/>
          </a:prstGeom>
          <a:noFill/>
          <a:ln w="38100">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253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dirty="0" smtClean="0">
                <a:latin typeface="+mj-lt"/>
              </a:rPr>
              <a:t>Script Formats</a:t>
            </a:r>
            <a:endParaRPr lang="en-US" dirty="0">
              <a:latin typeface="+mj-lt"/>
            </a:endParaRPr>
          </a:p>
        </p:txBody>
      </p:sp>
      <p:sp>
        <p:nvSpPr>
          <p:cNvPr id="3" name="Content Placeholder 2"/>
          <p:cNvSpPr>
            <a:spLocks noGrp="1"/>
          </p:cNvSpPr>
          <p:nvPr>
            <p:ph idx="1"/>
          </p:nvPr>
        </p:nvSpPr>
        <p:spPr>
          <a:xfrm>
            <a:off x="533400" y="990605"/>
            <a:ext cx="9220200" cy="4525963"/>
          </a:xfrm>
        </p:spPr>
        <p:txBody>
          <a:bodyPr>
            <a:normAutofit/>
          </a:bodyPr>
          <a:lstStyle/>
          <a:p>
            <a:r>
              <a:rPr lang="en-US" sz="3200" dirty="0" smtClean="0">
                <a:latin typeface="+mn-lt"/>
              </a:rPr>
              <a:t>Text-based: written script that the participant reads and repeats</a:t>
            </a:r>
          </a:p>
          <a:p>
            <a:r>
              <a:rPr lang="en-US" sz="3200" dirty="0" smtClean="0">
                <a:latin typeface="+mn-lt"/>
              </a:rPr>
              <a:t>Auditory: script is recorded on an electronic device that the participant listens to and repeats</a:t>
            </a:r>
            <a:endParaRPr lang="en-US" sz="3200" dirty="0">
              <a:latin typeface="+mn-lt"/>
            </a:endParaRPr>
          </a:p>
        </p:txBody>
      </p:sp>
      <p:pic>
        <p:nvPicPr>
          <p:cNvPr id="4" name="Content Placeholder 3" descr="social scripting.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6800" y="3886200"/>
            <a:ext cx="3352800" cy="2514600"/>
          </a:xfrm>
          <a:prstGeom prst="rect">
            <a:avLst/>
          </a:prstGeom>
          <a:noFill/>
          <a:ln w="9525">
            <a:noFill/>
            <a:miter lim="800000"/>
            <a:headEnd/>
            <a:tailEnd/>
          </a:ln>
          <a:effectLst/>
        </p:spPr>
      </p:pic>
      <p:sp>
        <p:nvSpPr>
          <p:cNvPr id="5" name="Rectangle 3"/>
          <p:cNvSpPr txBox="1">
            <a:spLocks noChangeArrowheads="1"/>
          </p:cNvSpPr>
          <p:nvPr/>
        </p:nvSpPr>
        <p:spPr>
          <a:xfrm>
            <a:off x="5257800" y="3657600"/>
            <a:ext cx="3733800" cy="2666999"/>
          </a:xfrm>
          <a:prstGeom prst="rect">
            <a:avLst/>
          </a:prstGeom>
        </p:spPr>
        <p:txBody>
          <a:bodyPr vert="horz" lIns="91440" tIns="45720" rIns="91440" bIns="45720" rtlCol="0">
            <a:normAutofit fontScale="70000" lnSpcReduction="20000"/>
          </a:bodyPr>
          <a:lstStyle>
            <a:lvl1pPr marL="457200" indent="-457200" algn="l" defTabSz="914400" rtl="0" eaLnBrk="1" latinLnBrk="0" hangingPunct="1">
              <a:spcBef>
                <a:spcPts val="2000"/>
              </a:spcBef>
              <a:buClr>
                <a:schemeClr val="accent1">
                  <a:lumMod val="60000"/>
                  <a:lumOff val="40000"/>
                </a:schemeClr>
              </a:buClr>
              <a:buFont typeface="Wingdings" pitchFamily="2" charset="2"/>
              <a:buChar char=""/>
              <a:defRPr sz="2400" b="0" kern="1200">
                <a:solidFill>
                  <a:srgbClr val="042958"/>
                </a:solidFill>
                <a:latin typeface="+mn-lt"/>
                <a:ea typeface="+mn-ea"/>
                <a:cs typeface="Arial" pitchFamily="34" charset="0"/>
              </a:defRPr>
            </a:lvl1pPr>
            <a:lvl2pPr marL="914400" indent="-457200" algn="l" defTabSz="914400" rtl="0" eaLnBrk="1" latinLnBrk="0" hangingPunct="1">
              <a:spcBef>
                <a:spcPts val="600"/>
              </a:spcBef>
              <a:buClr>
                <a:schemeClr val="accent1">
                  <a:lumMod val="60000"/>
                  <a:lumOff val="40000"/>
                </a:schemeClr>
              </a:buClr>
              <a:buFont typeface="Wingdings" pitchFamily="2" charset="2"/>
              <a:buChar char=""/>
              <a:defRPr sz="2200" b="0" kern="1200">
                <a:solidFill>
                  <a:srgbClr val="042958"/>
                </a:solidFill>
                <a:latin typeface="+mn-lt"/>
                <a:ea typeface="+mn-ea"/>
                <a:cs typeface="Arial" pitchFamily="34" charset="0"/>
              </a:defRPr>
            </a:lvl2pPr>
            <a:lvl3pPr marL="1371600" indent="-457200" algn="l" defTabSz="914400" rtl="0" eaLnBrk="1" latinLnBrk="0" hangingPunct="1">
              <a:spcBef>
                <a:spcPts val="600"/>
              </a:spcBef>
              <a:buClr>
                <a:schemeClr val="accent1">
                  <a:lumMod val="60000"/>
                  <a:lumOff val="40000"/>
                </a:schemeClr>
              </a:buClr>
              <a:buFont typeface="Wingdings" pitchFamily="2" charset="2"/>
              <a:buChar char=""/>
              <a:defRPr sz="2000" b="0" kern="1200">
                <a:solidFill>
                  <a:srgbClr val="042958"/>
                </a:solidFill>
                <a:latin typeface="+mn-lt"/>
                <a:ea typeface="+mn-ea"/>
                <a:cs typeface="Arial" pitchFamily="34" charset="0"/>
              </a:defRPr>
            </a:lvl3pPr>
            <a:lvl4pPr marL="1828800" indent="-457200" algn="l" defTabSz="914400" rtl="0" eaLnBrk="1" latinLnBrk="0" hangingPunct="1">
              <a:spcBef>
                <a:spcPts val="600"/>
              </a:spcBef>
              <a:buClr>
                <a:schemeClr val="accent1">
                  <a:lumMod val="60000"/>
                  <a:lumOff val="40000"/>
                </a:schemeClr>
              </a:buClr>
              <a:buFont typeface="Wingdings" pitchFamily="2" charset="2"/>
              <a:buChar char=""/>
              <a:defRPr sz="1800" b="0" kern="1200">
                <a:solidFill>
                  <a:srgbClr val="042958"/>
                </a:solidFill>
                <a:latin typeface="+mn-lt"/>
                <a:ea typeface="+mn-ea"/>
                <a:cs typeface="Arial" pitchFamily="34" charset="0"/>
              </a:defRPr>
            </a:lvl4pPr>
            <a:lvl5pPr marL="2286000" indent="-457200" algn="l" defTabSz="914400" rtl="0" eaLnBrk="1" latinLnBrk="0" hangingPunct="1">
              <a:spcBef>
                <a:spcPts val="600"/>
              </a:spcBef>
              <a:buClr>
                <a:schemeClr val="accent1">
                  <a:lumMod val="60000"/>
                  <a:lumOff val="40000"/>
                </a:schemeClr>
              </a:buClr>
              <a:buFont typeface="Wingdings" pitchFamily="2" charset="2"/>
              <a:buChar char=""/>
              <a:defRPr sz="1800" b="0" kern="1200">
                <a:solidFill>
                  <a:srgbClr val="042958"/>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mtClean="0"/>
              <a:t>“I like to eat chips.”</a:t>
            </a:r>
          </a:p>
          <a:p>
            <a:r>
              <a:rPr lang="en-US" altLang="en-US" smtClean="0"/>
              <a:t>“I like to eat____.”</a:t>
            </a:r>
          </a:p>
          <a:p>
            <a:r>
              <a:rPr lang="en-US" altLang="en-US" smtClean="0"/>
              <a:t>“I like to ______.”</a:t>
            </a:r>
          </a:p>
          <a:p>
            <a:r>
              <a:rPr lang="en-US" altLang="en-US" smtClean="0"/>
              <a:t>“I like________.”</a:t>
            </a:r>
          </a:p>
          <a:p>
            <a:r>
              <a:rPr lang="en-US" altLang="en-US" smtClean="0"/>
              <a:t>“I___________.”</a:t>
            </a:r>
          </a:p>
          <a:p>
            <a:r>
              <a:rPr lang="en-US" altLang="en-US" smtClean="0"/>
              <a:t>______________</a:t>
            </a:r>
            <a:endParaRPr lang="en-US" altLang="en-US" dirty="0" smtClean="0"/>
          </a:p>
        </p:txBody>
      </p:sp>
    </p:spTree>
    <p:extLst>
      <p:ext uri="{BB962C8B-B14F-4D97-AF65-F5344CB8AC3E}">
        <p14:creationId xmlns:p14="http://schemas.microsoft.com/office/powerpoint/2010/main" val="68833123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17348" y="0"/>
            <a:ext cx="6159036" cy="6858000"/>
          </a:xfrm>
          <a:prstGeom prst="rect">
            <a:avLst/>
          </a:prstGeom>
        </p:spPr>
      </p:pic>
    </p:spTree>
    <p:extLst>
      <p:ext uri="{BB962C8B-B14F-4D97-AF65-F5344CB8AC3E}">
        <p14:creationId xmlns:p14="http://schemas.microsoft.com/office/powerpoint/2010/main" val="2197810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800459470"/>
              </p:ext>
            </p:extLst>
          </p:nvPr>
        </p:nvGraphicFramePr>
        <p:xfrm>
          <a:off x="1562100" y="228600"/>
          <a:ext cx="4267200" cy="32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a:graphicFrameLocks/>
          </p:cNvGraphicFramePr>
          <p:nvPr>
            <p:extLst>
              <p:ext uri="{D42A27DB-BD31-4B8C-83A1-F6EECF244321}">
                <p14:modId xmlns:p14="http://schemas.microsoft.com/office/powerpoint/2010/main" val="3546738388"/>
              </p:ext>
            </p:extLst>
          </p:nvPr>
        </p:nvGraphicFramePr>
        <p:xfrm>
          <a:off x="5829300" y="259080"/>
          <a:ext cx="4876800" cy="3169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ext uri="{D42A27DB-BD31-4B8C-83A1-F6EECF244321}">
                <p14:modId xmlns:p14="http://schemas.microsoft.com/office/powerpoint/2010/main" val="653791636"/>
              </p:ext>
            </p:extLst>
          </p:nvPr>
        </p:nvGraphicFramePr>
        <p:xfrm>
          <a:off x="1600200" y="3124200"/>
          <a:ext cx="4495800" cy="30480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6934200" y="3678704"/>
            <a:ext cx="3200400" cy="1938992"/>
          </a:xfrm>
          <a:prstGeom prst="rect">
            <a:avLst/>
          </a:prstGeom>
          <a:noFill/>
        </p:spPr>
        <p:txBody>
          <a:bodyPr wrap="square" rtlCol="0">
            <a:spAutoFit/>
          </a:bodyPr>
          <a:lstStyle/>
          <a:p>
            <a:r>
              <a:rPr lang="en-US" sz="4000" dirty="0"/>
              <a:t>Variability in Language Use</a:t>
            </a:r>
          </a:p>
        </p:txBody>
      </p:sp>
    </p:spTree>
    <p:extLst>
      <p:ext uri="{BB962C8B-B14F-4D97-AF65-F5344CB8AC3E}">
        <p14:creationId xmlns:p14="http://schemas.microsoft.com/office/powerpoint/2010/main" val="4380899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7-15 at 7.51.00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0" y="1000130"/>
            <a:ext cx="9144000" cy="4985341"/>
          </a:xfrm>
          <a:prstGeom prst="rect">
            <a:avLst/>
          </a:prstGeom>
        </p:spPr>
      </p:pic>
      <p:sp>
        <p:nvSpPr>
          <p:cNvPr id="5" name="TextBox 4"/>
          <p:cNvSpPr txBox="1"/>
          <p:nvPr/>
        </p:nvSpPr>
        <p:spPr>
          <a:xfrm>
            <a:off x="2095505" y="857255"/>
            <a:ext cx="8461375" cy="646331"/>
          </a:xfrm>
          <a:prstGeom prst="rect">
            <a:avLst/>
          </a:prstGeom>
          <a:noFill/>
        </p:spPr>
        <p:txBody>
          <a:bodyPr wrap="square" rtlCol="0">
            <a:spAutoFit/>
          </a:bodyPr>
          <a:lstStyle/>
          <a:p>
            <a:r>
              <a:rPr lang="en-US" dirty="0">
                <a:latin typeface="Times New Roman"/>
                <a:cs typeface="Times New Roman"/>
              </a:rPr>
              <a:t>        Baseline     S.P.   Teaching           N.S.        Fading                                         Follow up</a:t>
            </a:r>
          </a:p>
        </p:txBody>
      </p:sp>
      <p:sp>
        <p:nvSpPr>
          <p:cNvPr id="6" name="TextBox 5"/>
          <p:cNvSpPr txBox="1"/>
          <p:nvPr/>
        </p:nvSpPr>
        <p:spPr>
          <a:xfrm>
            <a:off x="5540375" y="5985466"/>
            <a:ext cx="3111500" cy="369332"/>
          </a:xfrm>
          <a:prstGeom prst="rect">
            <a:avLst/>
          </a:prstGeom>
          <a:noFill/>
        </p:spPr>
        <p:txBody>
          <a:bodyPr wrap="square" rtlCol="0">
            <a:spAutoFit/>
          </a:bodyPr>
          <a:lstStyle/>
          <a:p>
            <a:r>
              <a:rPr lang="en-US" dirty="0">
                <a:latin typeface="Times New Roman"/>
                <a:cs typeface="Times New Roman"/>
              </a:rPr>
              <a:t>Sessions</a:t>
            </a:r>
          </a:p>
        </p:txBody>
      </p:sp>
      <p:sp>
        <p:nvSpPr>
          <p:cNvPr id="7" name="TextBox 6"/>
          <p:cNvSpPr txBox="1"/>
          <p:nvPr/>
        </p:nvSpPr>
        <p:spPr>
          <a:xfrm>
            <a:off x="1730380" y="1972707"/>
            <a:ext cx="461665" cy="2308324"/>
          </a:xfrm>
          <a:prstGeom prst="rect">
            <a:avLst/>
          </a:prstGeom>
          <a:noFill/>
        </p:spPr>
        <p:txBody>
          <a:bodyPr vert="vert270" wrap="square" rtlCol="0">
            <a:spAutoFit/>
          </a:bodyPr>
          <a:lstStyle/>
          <a:p>
            <a:r>
              <a:rPr lang="en-US" dirty="0">
                <a:latin typeface="Times New Roman"/>
                <a:cs typeface="Times New Roman"/>
              </a:rPr>
              <a:t>Percent Correct</a:t>
            </a:r>
          </a:p>
        </p:txBody>
      </p:sp>
      <p:sp>
        <p:nvSpPr>
          <p:cNvPr id="8" name="Rectangle 7"/>
          <p:cNvSpPr/>
          <p:nvPr/>
        </p:nvSpPr>
        <p:spPr>
          <a:xfrm>
            <a:off x="3762375" y="5857880"/>
            <a:ext cx="6191250" cy="127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909554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7-15 at 9.23.13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41500" y="841380"/>
            <a:ext cx="8826500" cy="5170429"/>
          </a:xfrm>
          <a:prstGeom prst="rect">
            <a:avLst/>
          </a:prstGeom>
        </p:spPr>
      </p:pic>
      <p:sp>
        <p:nvSpPr>
          <p:cNvPr id="4" name="TextBox 3"/>
          <p:cNvSpPr txBox="1"/>
          <p:nvPr/>
        </p:nvSpPr>
        <p:spPr>
          <a:xfrm>
            <a:off x="2174880" y="523880"/>
            <a:ext cx="8461375" cy="646331"/>
          </a:xfrm>
          <a:prstGeom prst="rect">
            <a:avLst/>
          </a:prstGeom>
          <a:noFill/>
        </p:spPr>
        <p:txBody>
          <a:bodyPr wrap="square" rtlCol="0">
            <a:spAutoFit/>
          </a:bodyPr>
          <a:lstStyle/>
          <a:p>
            <a:r>
              <a:rPr lang="en-US" dirty="0">
                <a:latin typeface="Times New Roman"/>
                <a:cs typeface="Times New Roman"/>
              </a:rPr>
              <a:t>        Baseline     S.P.   Teaching             N.S.              Fading                                 Follow up</a:t>
            </a:r>
          </a:p>
        </p:txBody>
      </p:sp>
      <p:sp>
        <p:nvSpPr>
          <p:cNvPr id="5" name="TextBox 4"/>
          <p:cNvSpPr txBox="1"/>
          <p:nvPr/>
        </p:nvSpPr>
        <p:spPr>
          <a:xfrm>
            <a:off x="1635130" y="1734582"/>
            <a:ext cx="461665" cy="2308324"/>
          </a:xfrm>
          <a:prstGeom prst="rect">
            <a:avLst/>
          </a:prstGeom>
          <a:noFill/>
        </p:spPr>
        <p:txBody>
          <a:bodyPr vert="vert270" wrap="square" rtlCol="0">
            <a:spAutoFit/>
          </a:bodyPr>
          <a:lstStyle/>
          <a:p>
            <a:r>
              <a:rPr lang="en-US" dirty="0">
                <a:latin typeface="Times New Roman"/>
                <a:cs typeface="Times New Roman"/>
              </a:rPr>
              <a:t>Percent Correct</a:t>
            </a:r>
          </a:p>
        </p:txBody>
      </p:sp>
      <p:sp>
        <p:nvSpPr>
          <p:cNvPr id="6" name="TextBox 5"/>
          <p:cNvSpPr txBox="1"/>
          <p:nvPr/>
        </p:nvSpPr>
        <p:spPr>
          <a:xfrm>
            <a:off x="5619750" y="6080716"/>
            <a:ext cx="3111500" cy="369332"/>
          </a:xfrm>
          <a:prstGeom prst="rect">
            <a:avLst/>
          </a:prstGeom>
          <a:noFill/>
        </p:spPr>
        <p:txBody>
          <a:bodyPr wrap="square" rtlCol="0">
            <a:spAutoFit/>
          </a:bodyPr>
          <a:lstStyle/>
          <a:p>
            <a:r>
              <a:rPr lang="en-US" dirty="0">
                <a:latin typeface="Times New Roman"/>
                <a:cs typeface="Times New Roman"/>
              </a:rPr>
              <a:t>Sessions</a:t>
            </a:r>
          </a:p>
        </p:txBody>
      </p:sp>
    </p:spTree>
    <p:extLst>
      <p:ext uri="{BB962C8B-B14F-4D97-AF65-F5344CB8AC3E}">
        <p14:creationId xmlns:p14="http://schemas.microsoft.com/office/powerpoint/2010/main" val="357276361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7-15 at 7.46.45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0" y="796051"/>
            <a:ext cx="9144000" cy="5538074"/>
          </a:xfrm>
          <a:prstGeom prst="rect">
            <a:avLst/>
          </a:prstGeom>
        </p:spPr>
      </p:pic>
      <p:sp>
        <p:nvSpPr>
          <p:cNvPr id="4" name="Rectangle 3"/>
          <p:cNvSpPr/>
          <p:nvPr/>
        </p:nvSpPr>
        <p:spPr>
          <a:xfrm>
            <a:off x="3429000" y="666755"/>
            <a:ext cx="571500"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5508630" y="666755"/>
            <a:ext cx="1889125"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9652000" y="796051"/>
            <a:ext cx="539750" cy="23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889755" y="6238880"/>
            <a:ext cx="682625" cy="269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285878" y="1524000"/>
            <a:ext cx="587375" cy="4159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411588" y="1798082"/>
            <a:ext cx="461665" cy="2308324"/>
          </a:xfrm>
          <a:prstGeom prst="rect">
            <a:avLst/>
          </a:prstGeom>
          <a:noFill/>
        </p:spPr>
        <p:txBody>
          <a:bodyPr vert="vert270" wrap="square" rtlCol="0">
            <a:spAutoFit/>
          </a:bodyPr>
          <a:lstStyle/>
          <a:p>
            <a:r>
              <a:rPr lang="en-US" dirty="0">
                <a:latin typeface="Times New Roman"/>
                <a:cs typeface="Times New Roman"/>
              </a:rPr>
              <a:t>Percent Correct</a:t>
            </a:r>
          </a:p>
        </p:txBody>
      </p:sp>
      <p:sp>
        <p:nvSpPr>
          <p:cNvPr id="10" name="TextBox 9"/>
          <p:cNvSpPr txBox="1"/>
          <p:nvPr/>
        </p:nvSpPr>
        <p:spPr>
          <a:xfrm>
            <a:off x="5508625" y="6359596"/>
            <a:ext cx="3111500" cy="369332"/>
          </a:xfrm>
          <a:prstGeom prst="rect">
            <a:avLst/>
          </a:prstGeom>
          <a:noFill/>
        </p:spPr>
        <p:txBody>
          <a:bodyPr wrap="square" rtlCol="0">
            <a:spAutoFit/>
          </a:bodyPr>
          <a:lstStyle/>
          <a:p>
            <a:r>
              <a:rPr lang="en-US" dirty="0">
                <a:latin typeface="Times New Roman"/>
                <a:cs typeface="Times New Roman"/>
              </a:rPr>
              <a:t>Sessions</a:t>
            </a:r>
          </a:p>
        </p:txBody>
      </p:sp>
      <p:sp>
        <p:nvSpPr>
          <p:cNvPr id="3" name="TextBox 2"/>
          <p:cNvSpPr txBox="1"/>
          <p:nvPr/>
        </p:nvSpPr>
        <p:spPr>
          <a:xfrm>
            <a:off x="2063755" y="426724"/>
            <a:ext cx="8461375" cy="646331"/>
          </a:xfrm>
          <a:prstGeom prst="rect">
            <a:avLst/>
          </a:prstGeom>
          <a:noFill/>
        </p:spPr>
        <p:txBody>
          <a:bodyPr wrap="square" rtlCol="0">
            <a:spAutoFit/>
          </a:bodyPr>
          <a:lstStyle/>
          <a:p>
            <a:r>
              <a:rPr lang="en-US" dirty="0">
                <a:latin typeface="Times New Roman"/>
                <a:cs typeface="Times New Roman"/>
              </a:rPr>
              <a:t>        Baseline         S.P.      Teaching                         N.S.        Fading                    Follow up</a:t>
            </a:r>
          </a:p>
        </p:txBody>
      </p:sp>
    </p:spTree>
    <p:extLst>
      <p:ext uri="{BB962C8B-B14F-4D97-AF65-F5344CB8AC3E}">
        <p14:creationId xmlns:p14="http://schemas.microsoft.com/office/powerpoint/2010/main" val="224997883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7-15 at 9.23.25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05000" y="603250"/>
            <a:ext cx="8763000" cy="5550090"/>
          </a:xfrm>
          <a:prstGeom prst="rect">
            <a:avLst/>
          </a:prstGeom>
        </p:spPr>
      </p:pic>
      <p:sp>
        <p:nvSpPr>
          <p:cNvPr id="3" name="TextBox 2"/>
          <p:cNvSpPr txBox="1"/>
          <p:nvPr/>
        </p:nvSpPr>
        <p:spPr>
          <a:xfrm>
            <a:off x="2206630" y="299724"/>
            <a:ext cx="8461375" cy="646331"/>
          </a:xfrm>
          <a:prstGeom prst="rect">
            <a:avLst/>
          </a:prstGeom>
          <a:noFill/>
        </p:spPr>
        <p:txBody>
          <a:bodyPr wrap="square" rtlCol="0">
            <a:spAutoFit/>
          </a:bodyPr>
          <a:lstStyle/>
          <a:p>
            <a:r>
              <a:rPr lang="en-US" dirty="0">
                <a:latin typeface="Times New Roman"/>
                <a:cs typeface="Times New Roman"/>
              </a:rPr>
              <a:t>        Baseline         S.P.      Teaching                         N.S.        Fading                    Follow up</a:t>
            </a:r>
          </a:p>
        </p:txBody>
      </p:sp>
      <p:sp>
        <p:nvSpPr>
          <p:cNvPr id="4" name="TextBox 3"/>
          <p:cNvSpPr txBox="1"/>
          <p:nvPr/>
        </p:nvSpPr>
        <p:spPr>
          <a:xfrm>
            <a:off x="1602090" y="1655207"/>
            <a:ext cx="461665" cy="2308324"/>
          </a:xfrm>
          <a:prstGeom prst="rect">
            <a:avLst/>
          </a:prstGeom>
          <a:noFill/>
        </p:spPr>
        <p:txBody>
          <a:bodyPr vert="vert270" wrap="square" rtlCol="0">
            <a:spAutoFit/>
          </a:bodyPr>
          <a:lstStyle/>
          <a:p>
            <a:r>
              <a:rPr lang="en-US" dirty="0">
                <a:latin typeface="Times New Roman"/>
                <a:cs typeface="Times New Roman"/>
              </a:rPr>
              <a:t>Percent Correct</a:t>
            </a:r>
          </a:p>
        </p:txBody>
      </p:sp>
      <p:sp>
        <p:nvSpPr>
          <p:cNvPr id="5" name="TextBox 4"/>
          <p:cNvSpPr txBox="1"/>
          <p:nvPr/>
        </p:nvSpPr>
        <p:spPr>
          <a:xfrm>
            <a:off x="5619750" y="6280221"/>
            <a:ext cx="3111500" cy="369332"/>
          </a:xfrm>
          <a:prstGeom prst="rect">
            <a:avLst/>
          </a:prstGeom>
          <a:noFill/>
        </p:spPr>
        <p:txBody>
          <a:bodyPr wrap="square" rtlCol="0">
            <a:spAutoFit/>
          </a:bodyPr>
          <a:lstStyle/>
          <a:p>
            <a:r>
              <a:rPr lang="en-US" dirty="0">
                <a:latin typeface="Times New Roman"/>
                <a:cs typeface="Times New Roman"/>
              </a:rPr>
              <a:t>Sessions</a:t>
            </a:r>
          </a:p>
        </p:txBody>
      </p:sp>
    </p:spTree>
    <p:extLst>
      <p:ext uri="{BB962C8B-B14F-4D97-AF65-F5344CB8AC3E}">
        <p14:creationId xmlns:p14="http://schemas.microsoft.com/office/powerpoint/2010/main" val="366870892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7-15 at 7.47.00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9750" y="619310"/>
            <a:ext cx="8796700" cy="5222695"/>
          </a:xfrm>
          <a:prstGeom prst="rect">
            <a:avLst/>
          </a:prstGeom>
        </p:spPr>
      </p:pic>
      <p:sp>
        <p:nvSpPr>
          <p:cNvPr id="3" name="Rectangle 2"/>
          <p:cNvSpPr/>
          <p:nvPr/>
        </p:nvSpPr>
        <p:spPr>
          <a:xfrm>
            <a:off x="3619500" y="539935"/>
            <a:ext cx="952500" cy="2379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2349500" y="539935"/>
            <a:ext cx="8193450" cy="2379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746250" y="571685"/>
            <a:ext cx="603250" cy="79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794125" y="651060"/>
            <a:ext cx="889000" cy="2696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127250" y="379094"/>
            <a:ext cx="8604250" cy="369332"/>
          </a:xfrm>
          <a:prstGeom prst="rect">
            <a:avLst/>
          </a:prstGeom>
          <a:noFill/>
        </p:spPr>
        <p:txBody>
          <a:bodyPr wrap="square" rtlCol="0">
            <a:spAutoFit/>
          </a:bodyPr>
          <a:lstStyle/>
          <a:p>
            <a:r>
              <a:rPr lang="en-US" dirty="0">
                <a:latin typeface="Times New Roman"/>
                <a:cs typeface="Times New Roman"/>
              </a:rPr>
              <a:t>        Baseline               S.P.       Teaching                      N.S.        Fading                Follow up</a:t>
            </a:r>
          </a:p>
        </p:txBody>
      </p:sp>
      <p:sp>
        <p:nvSpPr>
          <p:cNvPr id="8" name="TextBox 7"/>
          <p:cNvSpPr txBox="1"/>
          <p:nvPr/>
        </p:nvSpPr>
        <p:spPr>
          <a:xfrm>
            <a:off x="5603875" y="5883346"/>
            <a:ext cx="3111500" cy="369332"/>
          </a:xfrm>
          <a:prstGeom prst="rect">
            <a:avLst/>
          </a:prstGeom>
          <a:noFill/>
        </p:spPr>
        <p:txBody>
          <a:bodyPr wrap="square" rtlCol="0">
            <a:spAutoFit/>
          </a:bodyPr>
          <a:lstStyle/>
          <a:p>
            <a:r>
              <a:rPr lang="en-US" dirty="0">
                <a:latin typeface="Times New Roman"/>
                <a:cs typeface="Times New Roman"/>
              </a:rPr>
              <a:t>Sessions</a:t>
            </a:r>
          </a:p>
        </p:txBody>
      </p:sp>
      <p:sp>
        <p:nvSpPr>
          <p:cNvPr id="9" name="TextBox 8"/>
          <p:cNvSpPr txBox="1"/>
          <p:nvPr/>
        </p:nvSpPr>
        <p:spPr>
          <a:xfrm>
            <a:off x="1538590" y="1623457"/>
            <a:ext cx="461665" cy="2308324"/>
          </a:xfrm>
          <a:prstGeom prst="rect">
            <a:avLst/>
          </a:prstGeom>
          <a:noFill/>
        </p:spPr>
        <p:txBody>
          <a:bodyPr vert="vert270" wrap="square" rtlCol="0">
            <a:spAutoFit/>
          </a:bodyPr>
          <a:lstStyle/>
          <a:p>
            <a:r>
              <a:rPr lang="en-US" dirty="0">
                <a:latin typeface="Times New Roman"/>
                <a:cs typeface="Times New Roman"/>
              </a:rPr>
              <a:t>Percent Correct</a:t>
            </a:r>
          </a:p>
        </p:txBody>
      </p:sp>
    </p:spTree>
    <p:extLst>
      <p:ext uri="{BB962C8B-B14F-4D97-AF65-F5344CB8AC3E}">
        <p14:creationId xmlns:p14="http://schemas.microsoft.com/office/powerpoint/2010/main" val="56661511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7-15 at 9.23.48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9750" y="860123"/>
            <a:ext cx="8858250" cy="5188252"/>
          </a:xfrm>
          <a:prstGeom prst="rect">
            <a:avLst/>
          </a:prstGeom>
        </p:spPr>
      </p:pic>
      <p:sp>
        <p:nvSpPr>
          <p:cNvPr id="3" name="TextBox 2"/>
          <p:cNvSpPr txBox="1"/>
          <p:nvPr/>
        </p:nvSpPr>
        <p:spPr>
          <a:xfrm>
            <a:off x="2159000" y="379094"/>
            <a:ext cx="8604250" cy="369332"/>
          </a:xfrm>
          <a:prstGeom prst="rect">
            <a:avLst/>
          </a:prstGeom>
          <a:noFill/>
        </p:spPr>
        <p:txBody>
          <a:bodyPr wrap="square" rtlCol="0">
            <a:spAutoFit/>
          </a:bodyPr>
          <a:lstStyle/>
          <a:p>
            <a:r>
              <a:rPr lang="en-US" dirty="0">
                <a:latin typeface="Times New Roman"/>
                <a:cs typeface="Times New Roman"/>
              </a:rPr>
              <a:t>        Baseline               S.P.       Teaching                      N.S.        Fading                Follow up</a:t>
            </a:r>
          </a:p>
        </p:txBody>
      </p:sp>
      <p:sp>
        <p:nvSpPr>
          <p:cNvPr id="4" name="TextBox 3"/>
          <p:cNvSpPr txBox="1"/>
          <p:nvPr/>
        </p:nvSpPr>
        <p:spPr>
          <a:xfrm>
            <a:off x="1538590" y="1623457"/>
            <a:ext cx="461665" cy="2308324"/>
          </a:xfrm>
          <a:prstGeom prst="rect">
            <a:avLst/>
          </a:prstGeom>
          <a:noFill/>
        </p:spPr>
        <p:txBody>
          <a:bodyPr vert="vert270" wrap="square" rtlCol="0">
            <a:spAutoFit/>
          </a:bodyPr>
          <a:lstStyle/>
          <a:p>
            <a:r>
              <a:rPr lang="en-US" dirty="0">
                <a:latin typeface="Times New Roman"/>
                <a:cs typeface="Times New Roman"/>
              </a:rPr>
              <a:t>Percent Correct</a:t>
            </a:r>
          </a:p>
        </p:txBody>
      </p:sp>
      <p:sp>
        <p:nvSpPr>
          <p:cNvPr id="5" name="TextBox 4"/>
          <p:cNvSpPr txBox="1"/>
          <p:nvPr/>
        </p:nvSpPr>
        <p:spPr>
          <a:xfrm>
            <a:off x="5603875" y="6137346"/>
            <a:ext cx="3111500" cy="369332"/>
          </a:xfrm>
          <a:prstGeom prst="rect">
            <a:avLst/>
          </a:prstGeom>
          <a:noFill/>
        </p:spPr>
        <p:txBody>
          <a:bodyPr wrap="square" rtlCol="0">
            <a:spAutoFit/>
          </a:bodyPr>
          <a:lstStyle/>
          <a:p>
            <a:r>
              <a:rPr lang="en-US" dirty="0">
                <a:latin typeface="Times New Roman"/>
                <a:cs typeface="Times New Roman"/>
              </a:rPr>
              <a:t>Sessions</a:t>
            </a:r>
          </a:p>
        </p:txBody>
      </p:sp>
    </p:spTree>
    <p:extLst>
      <p:ext uri="{BB962C8B-B14F-4D97-AF65-F5344CB8AC3E}">
        <p14:creationId xmlns:p14="http://schemas.microsoft.com/office/powerpoint/2010/main" val="247731941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5" y="304800"/>
            <a:ext cx="7770813" cy="762000"/>
          </a:xfrm>
        </p:spPr>
        <p:txBody>
          <a:bodyPr/>
          <a:lstStyle/>
          <a:p>
            <a:r>
              <a:rPr lang="en-US" dirty="0" smtClean="0"/>
              <a:t>Discussion</a:t>
            </a:r>
            <a:endParaRPr lang="en-US" dirty="0"/>
          </a:p>
        </p:txBody>
      </p:sp>
      <p:sp>
        <p:nvSpPr>
          <p:cNvPr id="3" name="Content Placeholder 2"/>
          <p:cNvSpPr>
            <a:spLocks noGrp="1"/>
          </p:cNvSpPr>
          <p:nvPr>
            <p:ph idx="1"/>
          </p:nvPr>
        </p:nvSpPr>
        <p:spPr>
          <a:xfrm>
            <a:off x="381000" y="1093076"/>
            <a:ext cx="11430000" cy="4621924"/>
          </a:xfrm>
        </p:spPr>
        <p:txBody>
          <a:bodyPr>
            <a:normAutofit lnSpcReduction="10000"/>
          </a:bodyPr>
          <a:lstStyle/>
          <a:p>
            <a:r>
              <a:rPr lang="en-US" sz="2800" dirty="0" smtClean="0"/>
              <a:t>Extends the results of Brodhead et al. (2014)</a:t>
            </a:r>
          </a:p>
          <a:p>
            <a:r>
              <a:rPr lang="en-US" sz="2800" dirty="0"/>
              <a:t>Target and peer participants were able to follow complex schedules</a:t>
            </a:r>
          </a:p>
          <a:p>
            <a:pPr lvl="1"/>
            <a:r>
              <a:rPr lang="en-US" sz="2800" dirty="0"/>
              <a:t>Seven possible hiding locations</a:t>
            </a:r>
          </a:p>
          <a:p>
            <a:pPr lvl="2"/>
            <a:r>
              <a:rPr lang="en-US" sz="2800" dirty="0"/>
              <a:t>Once hider binder was </a:t>
            </a:r>
            <a:r>
              <a:rPr lang="en-US" sz="2800" dirty="0" smtClean="0"/>
              <a:t>faded completely, the </a:t>
            </a:r>
            <a:r>
              <a:rPr lang="en-US" sz="2800" dirty="0"/>
              <a:t>number of possible locations </a:t>
            </a:r>
            <a:r>
              <a:rPr lang="en-US" sz="2800" dirty="0" smtClean="0"/>
              <a:t>increased</a:t>
            </a:r>
          </a:p>
          <a:p>
            <a:r>
              <a:rPr lang="en-US" sz="2800" dirty="0"/>
              <a:t>All three target participants were able meet the criteria for fading and were able to play hide-and-seek with a faded version of the schedule</a:t>
            </a:r>
          </a:p>
          <a:p>
            <a:r>
              <a:rPr lang="en-US" sz="2800" dirty="0"/>
              <a:t>Two of the target participants were able to play hide-and-seek with a single sheet of paper displaying the order of seekers</a:t>
            </a:r>
          </a:p>
          <a:p>
            <a:endParaRPr lang="en-US" dirty="0"/>
          </a:p>
        </p:txBody>
      </p:sp>
    </p:spTree>
    <p:extLst>
      <p:ext uri="{BB962C8B-B14F-4D97-AF65-F5344CB8AC3E}">
        <p14:creationId xmlns:p14="http://schemas.microsoft.com/office/powerpoint/2010/main" val="69197300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5" y="228600"/>
            <a:ext cx="7770813" cy="914400"/>
          </a:xfrm>
        </p:spPr>
        <p:txBody>
          <a:bodyPr/>
          <a:lstStyle/>
          <a:p>
            <a:r>
              <a:rPr lang="en-US" dirty="0" smtClean="0"/>
              <a:t>Discussion</a:t>
            </a:r>
            <a:endParaRPr lang="en-US" dirty="0"/>
          </a:p>
        </p:txBody>
      </p:sp>
      <p:sp>
        <p:nvSpPr>
          <p:cNvPr id="3" name="Content Placeholder 2"/>
          <p:cNvSpPr>
            <a:spLocks noGrp="1"/>
          </p:cNvSpPr>
          <p:nvPr>
            <p:ph idx="1"/>
          </p:nvPr>
        </p:nvSpPr>
        <p:spPr>
          <a:xfrm>
            <a:off x="457200" y="1160651"/>
            <a:ext cx="11277600" cy="4406254"/>
          </a:xfrm>
        </p:spPr>
        <p:txBody>
          <a:bodyPr>
            <a:noAutofit/>
          </a:bodyPr>
          <a:lstStyle/>
          <a:p>
            <a:r>
              <a:rPr lang="en-US" sz="2800" dirty="0" smtClean="0"/>
              <a:t>All three target participants learned the general behaviors of hiding and seeking</a:t>
            </a:r>
          </a:p>
          <a:p>
            <a:pPr lvl="1"/>
            <a:r>
              <a:rPr lang="en-US" sz="2800" dirty="0" smtClean="0"/>
              <a:t>Participants hid in novel locations</a:t>
            </a:r>
          </a:p>
          <a:p>
            <a:pPr lvl="1"/>
            <a:r>
              <a:rPr lang="en-US" sz="2800" dirty="0" smtClean="0"/>
              <a:t>Participants searched for other players in an appropriate manner</a:t>
            </a:r>
          </a:p>
          <a:p>
            <a:pPr lvl="2"/>
            <a:r>
              <a:rPr lang="en-US" sz="2800" dirty="0" smtClean="0"/>
              <a:t>Did not memorize the sequence of hiding locations presented during teaching</a:t>
            </a:r>
          </a:p>
          <a:p>
            <a:r>
              <a:rPr lang="en-US" sz="2800" dirty="0" smtClean="0"/>
              <a:t>Generalization sessions</a:t>
            </a:r>
          </a:p>
          <a:p>
            <a:pPr lvl="1"/>
            <a:r>
              <a:rPr lang="en-US" sz="2800" dirty="0" smtClean="0"/>
              <a:t>Independently found appropriate hiding locations and were able to locate hiders in this new environment</a:t>
            </a:r>
            <a:endParaRPr lang="en-US" sz="2800" dirty="0"/>
          </a:p>
        </p:txBody>
      </p:sp>
    </p:spTree>
    <p:extLst>
      <p:ext uri="{BB962C8B-B14F-4D97-AF65-F5344CB8AC3E}">
        <p14:creationId xmlns:p14="http://schemas.microsoft.com/office/powerpoint/2010/main" val="3917461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000" dirty="0">
                <a:solidFill>
                  <a:schemeClr val="bg1"/>
                </a:solidFill>
                <a:effectLst/>
              </a:rPr>
              <a:t>Sibling-Implemented Script Fading to Promote Play-Based Statements in Children with Autism</a:t>
            </a:r>
          </a:p>
        </p:txBody>
      </p:sp>
      <p:sp>
        <p:nvSpPr>
          <p:cNvPr id="5" name="Subtitle 4"/>
          <p:cNvSpPr>
            <a:spLocks noGrp="1"/>
          </p:cNvSpPr>
          <p:nvPr>
            <p:ph type="subTitle" idx="1"/>
          </p:nvPr>
        </p:nvSpPr>
        <p:spPr>
          <a:xfrm>
            <a:off x="990600" y="3268507"/>
            <a:ext cx="10361083" cy="1752600"/>
          </a:xfrm>
        </p:spPr>
        <p:txBody>
          <a:bodyPr/>
          <a:lstStyle/>
          <a:p>
            <a:r>
              <a:rPr lang="en-US" dirty="0">
                <a:solidFill>
                  <a:schemeClr val="bg1"/>
                </a:solidFill>
                <a:effectLst/>
              </a:rPr>
              <a:t>Jessica S. </a:t>
            </a:r>
            <a:r>
              <a:rPr lang="en-US" dirty="0" smtClean="0">
                <a:solidFill>
                  <a:schemeClr val="bg1"/>
                </a:solidFill>
                <a:effectLst/>
              </a:rPr>
              <a:t>Akers, </a:t>
            </a:r>
            <a:r>
              <a:rPr lang="en-US" dirty="0">
                <a:solidFill>
                  <a:schemeClr val="bg1"/>
                </a:solidFill>
                <a:effectLst/>
              </a:rPr>
              <a:t>Thomas S. </a:t>
            </a:r>
            <a:r>
              <a:rPr lang="en-US" dirty="0" smtClean="0">
                <a:solidFill>
                  <a:schemeClr val="bg1"/>
                </a:solidFill>
                <a:effectLst/>
              </a:rPr>
              <a:t>Higbee, </a:t>
            </a:r>
          </a:p>
          <a:p>
            <a:r>
              <a:rPr lang="en-US" dirty="0" smtClean="0">
                <a:solidFill>
                  <a:schemeClr val="bg1"/>
                </a:solidFill>
                <a:effectLst/>
              </a:rPr>
              <a:t>Joy </a:t>
            </a:r>
            <a:r>
              <a:rPr lang="en-US" dirty="0">
                <a:solidFill>
                  <a:schemeClr val="bg1"/>
                </a:solidFill>
                <a:effectLst/>
              </a:rPr>
              <a:t>S. </a:t>
            </a:r>
            <a:r>
              <a:rPr lang="en-US" dirty="0" smtClean="0">
                <a:solidFill>
                  <a:schemeClr val="bg1"/>
                </a:solidFill>
                <a:effectLst/>
              </a:rPr>
              <a:t>Pollard, &amp; Kassidy S. </a:t>
            </a:r>
            <a:r>
              <a:rPr lang="en-US" dirty="0" err="1" smtClean="0">
                <a:solidFill>
                  <a:schemeClr val="bg1"/>
                </a:solidFill>
                <a:effectLst/>
              </a:rPr>
              <a:t>Reinert</a:t>
            </a:r>
            <a:endParaRPr lang="en-US" dirty="0" smtClean="0">
              <a:solidFill>
                <a:schemeClr val="bg1"/>
              </a:solidFill>
              <a:effectLst/>
            </a:endParaRPr>
          </a:p>
          <a:p>
            <a:r>
              <a:rPr lang="en-US" dirty="0" smtClean="0">
                <a:solidFill>
                  <a:schemeClr val="bg1"/>
                </a:solidFill>
                <a:effectLst/>
              </a:rPr>
              <a:t>Utah State University</a:t>
            </a:r>
            <a:endParaRPr lang="en-US" dirty="0">
              <a:solidFill>
                <a:schemeClr val="bg1"/>
              </a:solidFill>
              <a:effectLst/>
            </a:endParaRPr>
          </a:p>
        </p:txBody>
      </p:sp>
      <p:pic>
        <p:nvPicPr>
          <p:cNvPr id="6"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7800" y="5450461"/>
            <a:ext cx="2846665" cy="1184134"/>
          </a:xfrm>
          <a:prstGeom prst="rect">
            <a:avLst/>
          </a:prstGeom>
          <a:noFill/>
          <a:ln w="9525">
            <a:noFill/>
            <a:round/>
            <a:headEnd/>
            <a:tailEnd/>
          </a:ln>
          <a:effec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98355" y="2845944"/>
            <a:ext cx="1428750" cy="2597727"/>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5029200"/>
            <a:ext cx="4665692" cy="1714970"/>
          </a:xfrm>
          <a:prstGeom prst="rect">
            <a:avLst/>
          </a:prstGeom>
        </p:spPr>
      </p:pic>
    </p:spTree>
    <p:extLst>
      <p:ext uri="{BB962C8B-B14F-4D97-AF65-F5344CB8AC3E}">
        <p14:creationId xmlns:p14="http://schemas.microsoft.com/office/powerpoint/2010/main" val="354840212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5" y="228600"/>
            <a:ext cx="7770813" cy="990600"/>
          </a:xfrm>
        </p:spPr>
        <p:txBody>
          <a:bodyPr/>
          <a:lstStyle/>
          <a:p>
            <a:r>
              <a:rPr lang="en-US" dirty="0" smtClean="0"/>
              <a:t>Summary</a:t>
            </a:r>
            <a:endParaRPr lang="en-US" dirty="0"/>
          </a:p>
        </p:txBody>
      </p:sp>
      <p:sp>
        <p:nvSpPr>
          <p:cNvPr id="3" name="Content Placeholder 2"/>
          <p:cNvSpPr>
            <a:spLocks noGrp="1"/>
          </p:cNvSpPr>
          <p:nvPr>
            <p:ph idx="1"/>
          </p:nvPr>
        </p:nvSpPr>
        <p:spPr>
          <a:xfrm>
            <a:off x="533400" y="1295400"/>
            <a:ext cx="11201399" cy="5257800"/>
          </a:xfrm>
        </p:spPr>
        <p:txBody>
          <a:bodyPr/>
          <a:lstStyle/>
          <a:p>
            <a:r>
              <a:rPr lang="en-US" sz="3200" dirty="0" smtClean="0"/>
              <a:t>This is the first study to use activity schedules to teach a group of children to play a complex social game</a:t>
            </a:r>
          </a:p>
          <a:p>
            <a:pPr lvl="1"/>
            <a:r>
              <a:rPr lang="en-US" sz="3200" dirty="0" smtClean="0"/>
              <a:t>One child with ASD and three typically developing peers</a:t>
            </a:r>
          </a:p>
          <a:p>
            <a:r>
              <a:rPr lang="en-US" sz="3200" dirty="0" smtClean="0"/>
              <a:t>This study was the first to attempt to systematically fade schedule components </a:t>
            </a:r>
          </a:p>
          <a:p>
            <a:pPr lvl="1"/>
            <a:r>
              <a:rPr lang="en-US" sz="3200" dirty="0" smtClean="0"/>
              <a:t>Participants were able to continue playing the game even when the majority of schedule components were faded</a:t>
            </a:r>
          </a:p>
          <a:p>
            <a:pPr marL="0" indent="0">
              <a:buNone/>
            </a:pPr>
            <a:endParaRPr lang="en-US" dirty="0"/>
          </a:p>
        </p:txBody>
      </p:sp>
    </p:spTree>
    <p:extLst>
      <p:ext uri="{BB962C8B-B14F-4D97-AF65-F5344CB8AC3E}">
        <p14:creationId xmlns:p14="http://schemas.microsoft.com/office/powerpoint/2010/main" val="396470628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1" y="685800"/>
            <a:ext cx="10363200" cy="1470025"/>
          </a:xfrm>
        </p:spPr>
        <p:txBody>
          <a:bodyPr>
            <a:normAutofit fontScale="90000"/>
          </a:bodyPr>
          <a:lstStyle/>
          <a:p>
            <a:r>
              <a:rPr lang="en-US" sz="4400" dirty="0"/>
              <a:t>Promoting </a:t>
            </a:r>
            <a:r>
              <a:rPr lang="en-US" sz="4400" dirty="0" err="1"/>
              <a:t>Sociodramatic</a:t>
            </a:r>
            <a:r>
              <a:rPr lang="en-US" sz="4400" dirty="0"/>
              <a:t> Play Between Children with Autism and their Typically Developing Peers Using Activity Schedules</a:t>
            </a:r>
          </a:p>
        </p:txBody>
      </p:sp>
      <p:sp>
        <p:nvSpPr>
          <p:cNvPr id="3" name="Subtitle 2"/>
          <p:cNvSpPr>
            <a:spLocks noGrp="1"/>
          </p:cNvSpPr>
          <p:nvPr>
            <p:ph type="subTitle" idx="1"/>
          </p:nvPr>
        </p:nvSpPr>
        <p:spPr>
          <a:xfrm>
            <a:off x="888764" y="2590800"/>
            <a:ext cx="10361083" cy="1752600"/>
          </a:xfrm>
        </p:spPr>
        <p:txBody>
          <a:bodyPr>
            <a:normAutofit/>
          </a:bodyPr>
          <a:lstStyle/>
          <a:p>
            <a:r>
              <a:rPr lang="en-US" dirty="0" smtClean="0">
                <a:latin typeface="+mn-lt"/>
              </a:rPr>
              <a:t>Azure Pellegrino, Thomas S. Higbee, </a:t>
            </a:r>
            <a:r>
              <a:rPr lang="en-US" dirty="0"/>
              <a:t>Lorraine A. </a:t>
            </a:r>
            <a:r>
              <a:rPr lang="en-US" dirty="0" smtClean="0"/>
              <a:t>Becerra,</a:t>
            </a:r>
            <a:endParaRPr lang="en-US" dirty="0"/>
          </a:p>
          <a:p>
            <a:r>
              <a:rPr lang="en-US" dirty="0" smtClean="0">
                <a:latin typeface="+mn-lt"/>
              </a:rPr>
              <a:t>Lyndsay D. Nix, &amp; Katelin A. Hobson</a:t>
            </a:r>
          </a:p>
          <a:p>
            <a:r>
              <a:rPr lang="en-US" i="1" dirty="0" smtClean="0">
                <a:latin typeface="+mn-lt"/>
              </a:rPr>
              <a:t>Utah State University</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152400" y="3810000"/>
            <a:ext cx="3048000" cy="2286000"/>
          </a:xfrm>
          <a:prstGeom prst="rect">
            <a:avLst/>
          </a:prstGeom>
        </p:spPr>
      </p:pic>
    </p:spTree>
    <p:extLst>
      <p:ext uri="{BB962C8B-B14F-4D97-AF65-F5344CB8AC3E}">
        <p14:creationId xmlns:p14="http://schemas.microsoft.com/office/powerpoint/2010/main" val="3658483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361084" cy="1371600"/>
          </a:xfrm>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sz="2800" dirty="0"/>
              <a:t>Extend the literature on activity schedules by investigating the extent to which linked activity schedules increase sociodramatic play in children with ASD with their typically developing </a:t>
            </a:r>
            <a:r>
              <a:rPr lang="en-US" sz="2800" dirty="0" smtClean="0"/>
              <a:t>peers</a:t>
            </a:r>
          </a:p>
          <a:p>
            <a:r>
              <a:rPr lang="en-US" sz="2800" dirty="0"/>
              <a:t>Investigate the extent to which the linked activity schedules can be faded and the same levels of sociodramatic play continue to be observed</a:t>
            </a:r>
          </a:p>
          <a:p>
            <a:endParaRPr lang="en-US" dirty="0"/>
          </a:p>
          <a:p>
            <a:endParaRPr lang="en-US" dirty="0"/>
          </a:p>
        </p:txBody>
      </p:sp>
    </p:spTree>
    <p:extLst>
      <p:ext uri="{BB962C8B-B14F-4D97-AF65-F5344CB8AC3E}">
        <p14:creationId xmlns:p14="http://schemas.microsoft.com/office/powerpoint/2010/main" val="22845794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3" y="228600"/>
            <a:ext cx="10361084" cy="914400"/>
          </a:xfrm>
        </p:spPr>
        <p:txBody>
          <a:bodyPr/>
          <a:lstStyle/>
          <a:p>
            <a:r>
              <a:rPr lang="en-US" dirty="0" smtClean="0"/>
              <a:t>Target Participants</a:t>
            </a:r>
            <a:endParaRPr lang="en-US" dirty="0"/>
          </a:p>
        </p:txBody>
      </p:sp>
      <p:sp>
        <p:nvSpPr>
          <p:cNvPr id="3" name="Content Placeholder 2"/>
          <p:cNvSpPr>
            <a:spLocks noGrp="1"/>
          </p:cNvSpPr>
          <p:nvPr>
            <p:ph idx="1"/>
          </p:nvPr>
        </p:nvSpPr>
        <p:spPr>
          <a:xfrm>
            <a:off x="685800" y="1295400"/>
            <a:ext cx="10361084" cy="4419600"/>
          </a:xfrm>
        </p:spPr>
        <p:txBody>
          <a:bodyPr>
            <a:noAutofit/>
          </a:bodyPr>
          <a:lstStyle/>
          <a:p>
            <a:pPr lvl="0"/>
            <a:r>
              <a:rPr lang="en-US" sz="2800" dirty="0"/>
              <a:t>Three 4-year-olds with ASD</a:t>
            </a:r>
          </a:p>
          <a:p>
            <a:pPr lvl="1"/>
            <a:r>
              <a:rPr lang="en-US" sz="2800" dirty="0" smtClean="0">
                <a:ea typeface="Wingdings"/>
                <a:cs typeface="Wingdings"/>
                <a:sym typeface="Wingdings"/>
              </a:rPr>
              <a:t>Bruce </a:t>
            </a:r>
            <a:endParaRPr lang="en-US" sz="2800" dirty="0">
              <a:ea typeface="Wingdings"/>
              <a:cs typeface="Wingdings"/>
              <a:sym typeface="Wingdings"/>
            </a:endParaRPr>
          </a:p>
          <a:p>
            <a:pPr lvl="1"/>
            <a:r>
              <a:rPr lang="en-US" sz="2800" dirty="0" smtClean="0">
                <a:ea typeface="Wingdings"/>
                <a:cs typeface="Wingdings"/>
                <a:sym typeface="Wingdings"/>
              </a:rPr>
              <a:t>Tobias</a:t>
            </a:r>
            <a:endParaRPr lang="en-US" sz="2800" dirty="0">
              <a:ea typeface="Wingdings"/>
              <a:cs typeface="Wingdings"/>
              <a:sym typeface="Wingdings"/>
            </a:endParaRPr>
          </a:p>
          <a:p>
            <a:pPr lvl="1"/>
            <a:r>
              <a:rPr lang="en-US" sz="2800" dirty="0" smtClean="0">
                <a:ea typeface="Wingdings"/>
                <a:cs typeface="Wingdings"/>
                <a:sym typeface="Wingdings"/>
              </a:rPr>
              <a:t>Hazel</a:t>
            </a:r>
            <a:endParaRPr lang="en-US" sz="2800" dirty="0">
              <a:ea typeface="Wingdings"/>
              <a:cs typeface="Wingdings"/>
              <a:sym typeface="Wingdings"/>
            </a:endParaRPr>
          </a:p>
          <a:p>
            <a:pPr lvl="0"/>
            <a:r>
              <a:rPr lang="en-US" sz="2800" dirty="0">
                <a:ea typeface="Wingdings"/>
                <a:cs typeface="Wingdings"/>
                <a:sym typeface="Wingdings"/>
              </a:rPr>
              <a:t>Fluent activity schedule followers</a:t>
            </a:r>
          </a:p>
          <a:p>
            <a:pPr lvl="1"/>
            <a:r>
              <a:rPr lang="en-US" sz="2800" dirty="0" smtClean="0">
                <a:ea typeface="Wingdings"/>
                <a:cs typeface="Wingdings"/>
                <a:sym typeface="Wingdings"/>
              </a:rPr>
              <a:t>Echoed </a:t>
            </a:r>
            <a:r>
              <a:rPr lang="en-US" sz="2800" dirty="0">
                <a:ea typeface="Wingdings"/>
                <a:cs typeface="Wingdings"/>
                <a:sym typeface="Wingdings"/>
              </a:rPr>
              <a:t>four-word phrases</a:t>
            </a:r>
          </a:p>
          <a:p>
            <a:pPr lvl="1"/>
            <a:r>
              <a:rPr lang="en-US" sz="2800" dirty="0" smtClean="0">
                <a:ea typeface="Wingdings"/>
                <a:cs typeface="Wingdings"/>
                <a:sym typeface="Wingdings"/>
              </a:rPr>
              <a:t>Followed </a:t>
            </a:r>
            <a:r>
              <a:rPr lang="en-US" sz="2800" dirty="0">
                <a:ea typeface="Wingdings"/>
                <a:cs typeface="Wingdings"/>
                <a:sym typeface="Wingdings"/>
              </a:rPr>
              <a:t>simple instructions</a:t>
            </a:r>
          </a:p>
          <a:p>
            <a:pPr lvl="1"/>
            <a:r>
              <a:rPr lang="en-US" sz="2800" dirty="0" smtClean="0">
                <a:ea typeface="Wingdings"/>
                <a:cs typeface="Wingdings"/>
                <a:sym typeface="Wingdings"/>
              </a:rPr>
              <a:t>Demonstrated </a:t>
            </a:r>
            <a:r>
              <a:rPr lang="en-US" sz="2800" dirty="0">
                <a:ea typeface="Wingdings"/>
                <a:cs typeface="Wingdings"/>
                <a:sym typeface="Wingdings"/>
              </a:rPr>
              <a:t>independent play skills</a:t>
            </a:r>
          </a:p>
          <a:p>
            <a:pPr lvl="1"/>
            <a:r>
              <a:rPr lang="en-US" sz="2800" dirty="0" smtClean="0">
                <a:ea typeface="Wingdings"/>
                <a:cs typeface="Wingdings"/>
                <a:sym typeface="Wingdings"/>
              </a:rPr>
              <a:t>Demonstrated </a:t>
            </a:r>
            <a:r>
              <a:rPr lang="en-US" sz="2800" dirty="0">
                <a:ea typeface="Wingdings"/>
                <a:cs typeface="Wingdings"/>
                <a:sym typeface="Wingdings"/>
              </a:rPr>
              <a:t>deficits in social play with peers</a:t>
            </a:r>
          </a:p>
          <a:p>
            <a:endParaRPr lang="en-US" sz="2800" dirty="0"/>
          </a:p>
        </p:txBody>
      </p:sp>
    </p:spTree>
    <p:extLst>
      <p:ext uri="{BB962C8B-B14F-4D97-AF65-F5344CB8AC3E}">
        <p14:creationId xmlns:p14="http://schemas.microsoft.com/office/powerpoint/2010/main" val="1305219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3" y="457200"/>
            <a:ext cx="10361084" cy="838200"/>
          </a:xfrm>
        </p:spPr>
        <p:txBody>
          <a:bodyPr/>
          <a:lstStyle/>
          <a:p>
            <a:r>
              <a:rPr lang="en-US" dirty="0" smtClean="0"/>
              <a:t>Peer Participants</a:t>
            </a:r>
            <a:endParaRPr lang="en-US" dirty="0"/>
          </a:p>
        </p:txBody>
      </p:sp>
      <p:sp>
        <p:nvSpPr>
          <p:cNvPr id="3" name="Content Placeholder 2"/>
          <p:cNvSpPr>
            <a:spLocks noGrp="1"/>
          </p:cNvSpPr>
          <p:nvPr>
            <p:ph idx="1"/>
          </p:nvPr>
        </p:nvSpPr>
        <p:spPr>
          <a:xfrm>
            <a:off x="914403" y="1752600"/>
            <a:ext cx="10361084" cy="4114800"/>
          </a:xfrm>
        </p:spPr>
        <p:txBody>
          <a:bodyPr>
            <a:normAutofit/>
          </a:bodyPr>
          <a:lstStyle/>
          <a:p>
            <a:r>
              <a:rPr lang="en-US" sz="2800" dirty="0" smtClean="0"/>
              <a:t>Eight typically-developing 4- to 5-year-olds</a:t>
            </a:r>
          </a:p>
          <a:p>
            <a:r>
              <a:rPr lang="en-US" sz="2800" dirty="0" smtClean="0"/>
              <a:t>Two peer participants participated with any target participant during each session on a volunteer basis</a:t>
            </a:r>
          </a:p>
          <a:p>
            <a:r>
              <a:rPr lang="en-US" sz="2800" dirty="0" smtClean="0"/>
              <a:t>Peer participants did not participate in additional baseline sessions after being exposed to treatment</a:t>
            </a:r>
            <a:endParaRPr lang="en-US" sz="2800" dirty="0"/>
          </a:p>
        </p:txBody>
      </p:sp>
    </p:spTree>
    <p:extLst>
      <p:ext uri="{BB962C8B-B14F-4D97-AF65-F5344CB8AC3E}">
        <p14:creationId xmlns:p14="http://schemas.microsoft.com/office/powerpoint/2010/main" val="38103919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3" y="457200"/>
            <a:ext cx="10361084" cy="914400"/>
          </a:xfrm>
        </p:spPr>
        <p:txBody>
          <a:bodyPr/>
          <a:lstStyle/>
          <a:p>
            <a:r>
              <a:rPr lang="en-US" dirty="0" smtClean="0"/>
              <a:t>Setting</a:t>
            </a:r>
            <a:endParaRPr lang="en-US" dirty="0"/>
          </a:p>
        </p:txBody>
      </p:sp>
      <p:sp>
        <p:nvSpPr>
          <p:cNvPr id="3" name="Content Placeholder 2"/>
          <p:cNvSpPr>
            <a:spLocks noGrp="1"/>
          </p:cNvSpPr>
          <p:nvPr>
            <p:ph idx="1"/>
          </p:nvPr>
        </p:nvSpPr>
        <p:spPr>
          <a:xfrm>
            <a:off x="914403" y="1676400"/>
            <a:ext cx="10361084" cy="4191000"/>
          </a:xfrm>
        </p:spPr>
        <p:txBody>
          <a:bodyPr>
            <a:normAutofit/>
          </a:bodyPr>
          <a:lstStyle/>
          <a:p>
            <a:r>
              <a:rPr lang="en-US" sz="2800" dirty="0" smtClean="0"/>
              <a:t>Common area of a university-based preschool for children with ASD</a:t>
            </a:r>
          </a:p>
          <a:p>
            <a:r>
              <a:rPr lang="en-US" sz="2800" dirty="0" smtClean="0"/>
              <a:t>Two small tables, two small chairs, one built-in bench and cabinets</a:t>
            </a:r>
            <a:endParaRPr lang="en-US" sz="2800" dirty="0"/>
          </a:p>
        </p:txBody>
      </p:sp>
    </p:spTree>
    <p:extLst>
      <p:ext uri="{BB962C8B-B14F-4D97-AF65-F5344CB8AC3E}">
        <p14:creationId xmlns:p14="http://schemas.microsoft.com/office/powerpoint/2010/main" val="35241701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6148003" y="1143000"/>
            <a:ext cx="4256088" cy="51689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 Placeholder 3"/>
          <p:cNvSpPr txBox="1">
            <a:spLocks/>
          </p:cNvSpPr>
          <p:nvPr/>
        </p:nvSpPr>
        <p:spPr>
          <a:xfrm>
            <a:off x="6235316" y="1247647"/>
            <a:ext cx="4040188"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None/>
            </a:pPr>
            <a:r>
              <a:rPr lang="en-US" sz="3200" dirty="0">
                <a:solidFill>
                  <a:schemeClr val="bg1"/>
                </a:solidFill>
                <a:latin typeface="+mn-lt"/>
              </a:rPr>
              <a:t>Toy Food</a:t>
            </a:r>
          </a:p>
        </p:txBody>
      </p:sp>
      <p:sp>
        <p:nvSpPr>
          <p:cNvPr id="13" name="Rounded Rectangle 12"/>
          <p:cNvSpPr/>
          <p:nvPr/>
        </p:nvSpPr>
        <p:spPr>
          <a:xfrm>
            <a:off x="1728403" y="1143000"/>
            <a:ext cx="4256088" cy="51689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3"/>
          <p:cNvSpPr txBox="1">
            <a:spLocks/>
          </p:cNvSpPr>
          <p:nvPr/>
        </p:nvSpPr>
        <p:spPr>
          <a:xfrm>
            <a:off x="1815716" y="1247647"/>
            <a:ext cx="4040188"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None/>
            </a:pPr>
            <a:r>
              <a:rPr lang="en-US" sz="3200" dirty="0">
                <a:solidFill>
                  <a:schemeClr val="bg1"/>
                </a:solidFill>
                <a:latin typeface="+mn-lt"/>
              </a:rPr>
              <a:t>Wearable Items</a:t>
            </a:r>
          </a:p>
        </p:txBody>
      </p:sp>
      <p:sp>
        <p:nvSpPr>
          <p:cNvPr id="2" name="Title 1"/>
          <p:cNvSpPr>
            <a:spLocks noGrp="1"/>
          </p:cNvSpPr>
          <p:nvPr>
            <p:ph type="title"/>
          </p:nvPr>
        </p:nvSpPr>
        <p:spPr>
          <a:xfrm>
            <a:off x="914403" y="227170"/>
            <a:ext cx="10361084" cy="823857"/>
          </a:xfrm>
        </p:spPr>
        <p:txBody>
          <a:bodyPr/>
          <a:lstStyle/>
          <a:p>
            <a:r>
              <a:rPr lang="en-US" dirty="0" smtClean="0"/>
              <a:t>Materials</a:t>
            </a:r>
            <a:endParaRPr lang="en-US" dirty="0"/>
          </a:p>
        </p:txBody>
      </p:sp>
      <p:pic>
        <p:nvPicPr>
          <p:cNvPr id="5" name="Picture 4"/>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583093" y="1681072"/>
            <a:ext cx="2401398" cy="2401398"/>
          </a:xfrm>
          <a:prstGeom prst="rect">
            <a:avLst/>
          </a:prstGeom>
        </p:spPr>
      </p:pic>
      <p:pic>
        <p:nvPicPr>
          <p:cNvPr id="6" name="Picture 5"/>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645005" y="3643652"/>
            <a:ext cx="2349322" cy="2349322"/>
          </a:xfrm>
          <a:prstGeom prst="rect">
            <a:avLst/>
          </a:prstGeom>
        </p:spPr>
      </p:pic>
      <p:pic>
        <p:nvPicPr>
          <p:cNvPr id="4" name="Picture 3"/>
          <p:cNvPicPr>
            <a:picLocks noChangeAspect="1"/>
          </p:cNvPicPr>
          <p:nvPr/>
        </p:nvPicPr>
        <p:blipFill>
          <a:blip r:embed="rId7">
            <a:extLst>
              <a:ext uri="{BEBA8EAE-BF5A-486C-A8C5-ECC9F3942E4B}">
                <a14:imgProps xmlns:a14="http://schemas.microsoft.com/office/drawing/2010/main">
                  <a14:imgLayer r:embed="rId8">
                    <a14:imgEffect>
                      <a14:backgroundRemoval t="1277" b="100000" l="18135" r="81347"/>
                    </a14:imgEffect>
                  </a14:imgLayer>
                </a14:imgProps>
              </a:ext>
            </a:extLst>
          </a:blip>
          <a:stretch>
            <a:fillRect/>
          </a:stretch>
        </p:blipFill>
        <p:spPr>
          <a:xfrm>
            <a:off x="1582354" y="1993940"/>
            <a:ext cx="2800350" cy="3606800"/>
          </a:xfrm>
          <a:prstGeom prst="rect">
            <a:avLst/>
          </a:prstGeom>
        </p:spPr>
      </p:pic>
      <p:pic>
        <p:nvPicPr>
          <p:cNvPr id="9" name="Picture 8"/>
          <p:cNvPicPr>
            <a:picLocks noChangeAspect="1"/>
          </p:cNvPicPr>
          <p:nvPr/>
        </p:nvPicPr>
        <p:blipFill rotWithShape="1">
          <a:blip r:embed="rId9" cstate="email">
            <a:extLst>
              <a:ext uri="{BEBA8EAE-BF5A-486C-A8C5-ECC9F3942E4B}">
                <a14:imgProps xmlns:a14="http://schemas.microsoft.com/office/drawing/2010/main">
                  <a14:imgLayer r:embed="rId10">
                    <a14:imgEffect>
                      <a14:backgroundRemoval t="9951" b="89926" l="9884" r="89971"/>
                    </a14:imgEffect>
                  </a14:imgLayer>
                </a14:imgProps>
              </a:ext>
              <a:ext uri="{28A0092B-C50C-407E-A947-70E740481C1C}">
                <a14:useLocalDpi xmlns:a14="http://schemas.microsoft.com/office/drawing/2010/main"/>
              </a:ext>
            </a:extLst>
          </a:blip>
          <a:srcRect/>
          <a:stretch/>
        </p:blipFill>
        <p:spPr>
          <a:xfrm>
            <a:off x="8867391" y="2583409"/>
            <a:ext cx="1536700" cy="1817388"/>
          </a:xfrm>
          <a:prstGeom prst="rect">
            <a:avLst/>
          </a:prstGeom>
        </p:spPr>
      </p:pic>
      <p:pic>
        <p:nvPicPr>
          <p:cNvPr id="10" name="Picture 9"/>
          <p:cNvPicPr>
            <a:picLocks noChangeAspect="1"/>
          </p:cNvPicPr>
          <p:nvPr/>
        </p:nvPicPr>
        <p:blipFill rotWithShape="1">
          <a:blip r:embed="rId11" cstate="email">
            <a:extLst>
              <a:ext uri="{BEBA8EAE-BF5A-486C-A8C5-ECC9F3942E4B}">
                <a14:imgProps xmlns:a14="http://schemas.microsoft.com/office/drawing/2010/main">
                  <a14:imgLayer r:embed="rId12">
                    <a14:imgEffect>
                      <a14:backgroundRemoval t="9951" b="89926" l="9946" r="89918"/>
                    </a14:imgEffect>
                  </a14:imgLayer>
                </a14:imgProps>
              </a:ext>
              <a:ext uri="{28A0092B-C50C-407E-A947-70E740481C1C}">
                <a14:useLocalDpi xmlns:a14="http://schemas.microsoft.com/office/drawing/2010/main"/>
              </a:ext>
            </a:extLst>
          </a:blip>
          <a:srcRect/>
          <a:stretch/>
        </p:blipFill>
        <p:spPr>
          <a:xfrm>
            <a:off x="7367203" y="2583409"/>
            <a:ext cx="1638300" cy="1817388"/>
          </a:xfrm>
          <a:prstGeom prst="rect">
            <a:avLst/>
          </a:prstGeom>
        </p:spPr>
      </p:pic>
      <p:pic>
        <p:nvPicPr>
          <p:cNvPr id="11" name="Picture 10"/>
          <p:cNvPicPr>
            <a:picLocks noChangeAspect="1"/>
          </p:cNvPicPr>
          <p:nvPr/>
        </p:nvPicPr>
        <p:blipFill rotWithShape="1">
          <a:blip r:embed="rId13" cstate="email">
            <a:extLst>
              <a:ext uri="{BEBA8EAE-BF5A-486C-A8C5-ECC9F3942E4B}">
                <a14:imgProps xmlns:a14="http://schemas.microsoft.com/office/drawing/2010/main">
                  <a14:imgLayer r:embed="rId14">
                    <a14:imgEffect>
                      <a14:backgroundRemoval t="3440" b="94349" l="9623" r="97490"/>
                    </a14:imgEffect>
                  </a14:imgLayer>
                </a14:imgProps>
              </a:ext>
              <a:ext uri="{28A0092B-C50C-407E-A947-70E740481C1C}">
                <a14:useLocalDpi xmlns:a14="http://schemas.microsoft.com/office/drawing/2010/main"/>
              </a:ext>
            </a:extLst>
          </a:blip>
          <a:srcRect/>
          <a:stretch/>
        </p:blipFill>
        <p:spPr>
          <a:xfrm>
            <a:off x="6235315" y="2734959"/>
            <a:ext cx="1066800" cy="1817388"/>
          </a:xfrm>
          <a:prstGeom prst="rect">
            <a:avLst/>
          </a:prstGeom>
        </p:spPr>
      </p:pic>
    </p:spTree>
    <p:extLst>
      <p:ext uri="{BB962C8B-B14F-4D97-AF65-F5344CB8AC3E}">
        <p14:creationId xmlns:p14="http://schemas.microsoft.com/office/powerpoint/2010/main" val="3086263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3" y="457200"/>
            <a:ext cx="10361084" cy="762000"/>
          </a:xfrm>
        </p:spPr>
        <p:txBody>
          <a:bodyPr/>
          <a:lstStyle/>
          <a:p>
            <a:r>
              <a:rPr lang="en-US" dirty="0" smtClean="0"/>
              <a:t>Materials</a:t>
            </a: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49601" y="1782639"/>
            <a:ext cx="5778500" cy="4211762"/>
          </a:xfrm>
          <a:prstGeom prst="rect">
            <a:avLst/>
          </a:prstGeom>
        </p:spPr>
      </p:pic>
    </p:spTree>
    <p:extLst>
      <p:ext uri="{BB962C8B-B14F-4D97-AF65-F5344CB8AC3E}">
        <p14:creationId xmlns:p14="http://schemas.microsoft.com/office/powerpoint/2010/main" val="144204485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Materials</a:t>
            </a:r>
            <a:endParaRPr lang="en-US" dirty="0">
              <a:effectLst/>
            </a:endParaRPr>
          </a:p>
        </p:txBody>
      </p:sp>
      <p:pic>
        <p:nvPicPr>
          <p:cNvPr id="6" name="Picture 5"/>
          <p:cNvPicPr/>
          <p:nvPr/>
        </p:nvPicPr>
        <p:blipFill>
          <a:blip r:embed="rId2" cstate="email">
            <a:extLst>
              <a:ext uri="{28A0092B-C50C-407E-A947-70E740481C1C}">
                <a14:useLocalDpi xmlns:a14="http://schemas.microsoft.com/office/drawing/2010/main"/>
              </a:ext>
            </a:extLst>
          </a:blip>
          <a:srcRect/>
          <a:stretch>
            <a:fillRect/>
          </a:stretch>
        </p:blipFill>
        <p:spPr bwMode="auto">
          <a:xfrm>
            <a:off x="7589844" y="2253008"/>
            <a:ext cx="2786056" cy="3754067"/>
          </a:xfrm>
          <a:prstGeom prst="rect">
            <a:avLst/>
          </a:prstGeom>
          <a:noFill/>
          <a:ln>
            <a:noFill/>
          </a:ln>
        </p:spPr>
      </p:pic>
      <p:pic>
        <p:nvPicPr>
          <p:cNvPr id="4" name="Picture 3"/>
          <p:cNvPicPr/>
          <p:nvPr/>
        </p:nvPicPr>
        <p:blipFill>
          <a:blip r:embed="rId3" cstate="email">
            <a:extLst>
              <a:ext uri="{28A0092B-C50C-407E-A947-70E740481C1C}">
                <a14:useLocalDpi xmlns:a14="http://schemas.microsoft.com/office/drawing/2010/main"/>
              </a:ext>
            </a:extLst>
          </a:blip>
          <a:srcRect/>
          <a:stretch>
            <a:fillRect/>
          </a:stretch>
        </p:blipFill>
        <p:spPr bwMode="auto">
          <a:xfrm>
            <a:off x="1845742" y="2253008"/>
            <a:ext cx="2726260" cy="3776135"/>
          </a:xfrm>
          <a:prstGeom prst="rect">
            <a:avLst/>
          </a:prstGeom>
          <a:noFill/>
          <a:ln>
            <a:noFill/>
          </a:ln>
        </p:spPr>
      </p:pic>
      <p:pic>
        <p:nvPicPr>
          <p:cNvPr id="5" name="Picture 4"/>
          <p:cNvPicPr/>
          <p:nvPr/>
        </p:nvPicPr>
        <p:blipFill>
          <a:blip r:embed="rId4" cstate="email">
            <a:extLst>
              <a:ext uri="{28A0092B-C50C-407E-A947-70E740481C1C}">
                <a14:useLocalDpi xmlns:a14="http://schemas.microsoft.com/office/drawing/2010/main"/>
              </a:ext>
            </a:extLst>
          </a:blip>
          <a:srcRect/>
          <a:stretch>
            <a:fillRect/>
          </a:stretch>
        </p:blipFill>
        <p:spPr bwMode="auto">
          <a:xfrm>
            <a:off x="4707466" y="2253008"/>
            <a:ext cx="2731288" cy="3754067"/>
          </a:xfrm>
          <a:prstGeom prst="rect">
            <a:avLst/>
          </a:prstGeom>
          <a:noFill/>
          <a:ln>
            <a:noFill/>
          </a:ln>
        </p:spPr>
      </p:pic>
    </p:spTree>
    <p:extLst>
      <p:ext uri="{BB962C8B-B14F-4D97-AF65-F5344CB8AC3E}">
        <p14:creationId xmlns:p14="http://schemas.microsoft.com/office/powerpoint/2010/main" val="195276452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3" y="457200"/>
            <a:ext cx="10361084" cy="762000"/>
          </a:xfrm>
        </p:spPr>
        <p:txBody>
          <a:bodyPr/>
          <a:lstStyle/>
          <a:p>
            <a:r>
              <a:rPr lang="en-US" dirty="0" smtClean="0">
                <a:effectLst/>
              </a:rPr>
              <a:t>Materials</a:t>
            </a:r>
            <a:endParaRPr lang="en-US" dirty="0">
              <a:effectLst/>
            </a:endParaRPr>
          </a:p>
        </p:txBody>
      </p:sp>
      <p:pic>
        <p:nvPicPr>
          <p:cNvPr id="3" name="Picture 2"/>
          <p:cNvPicPr/>
          <p:nvPr/>
        </p:nvPicPr>
        <p:blipFill rotWithShape="1">
          <a:blip r:embed="rId2" cstate="email">
            <a:extLst>
              <a:ext uri="{28A0092B-C50C-407E-A947-70E740481C1C}">
                <a14:useLocalDpi xmlns:a14="http://schemas.microsoft.com/office/drawing/2010/main"/>
              </a:ext>
            </a:extLst>
          </a:blip>
          <a:srcRect l="7193" t="5732" r="4528" b="7848"/>
          <a:stretch/>
        </p:blipFill>
        <p:spPr bwMode="auto">
          <a:xfrm>
            <a:off x="3073401" y="1600200"/>
            <a:ext cx="5842000" cy="4622800"/>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2683574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Script fading</a:t>
            </a:r>
            <a:endParaRPr lang="en-US" dirty="0">
              <a:latin typeface="+mj-lt"/>
            </a:endParaRPr>
          </a:p>
        </p:txBody>
      </p:sp>
      <p:sp>
        <p:nvSpPr>
          <p:cNvPr id="3" name="Content Placeholder 2"/>
          <p:cNvSpPr>
            <a:spLocks noGrp="1"/>
          </p:cNvSpPr>
          <p:nvPr>
            <p:ph idx="1"/>
          </p:nvPr>
        </p:nvSpPr>
        <p:spPr>
          <a:xfrm>
            <a:off x="685800" y="1794933"/>
            <a:ext cx="10744200" cy="4419600"/>
          </a:xfrm>
        </p:spPr>
        <p:txBody>
          <a:bodyPr>
            <a:normAutofit/>
          </a:bodyPr>
          <a:lstStyle/>
          <a:p>
            <a:r>
              <a:rPr lang="en-US" sz="3200" dirty="0" err="1">
                <a:latin typeface="Calisto MT"/>
                <a:cs typeface="Calisto MT"/>
              </a:rPr>
              <a:t>Reagon</a:t>
            </a:r>
            <a:r>
              <a:rPr lang="en-US" sz="3200" dirty="0">
                <a:latin typeface="Calisto MT"/>
                <a:cs typeface="Calisto MT"/>
              </a:rPr>
              <a:t> and </a:t>
            </a:r>
            <a:r>
              <a:rPr lang="en-US" sz="3200" dirty="0" err="1">
                <a:latin typeface="Calisto MT"/>
                <a:cs typeface="Calisto MT"/>
              </a:rPr>
              <a:t>Higbee</a:t>
            </a:r>
            <a:r>
              <a:rPr lang="en-US" sz="3200" dirty="0">
                <a:latin typeface="Calisto MT"/>
                <a:cs typeface="Calisto MT"/>
              </a:rPr>
              <a:t> (2009) taught parents to implement the script fading procedure with their children with ASD.</a:t>
            </a:r>
          </a:p>
          <a:p>
            <a:r>
              <a:rPr lang="en-US" sz="3200" dirty="0">
                <a:latin typeface="Calisto MT"/>
                <a:cs typeface="Calisto MT"/>
              </a:rPr>
              <a:t>The purpose of the study was to extend the use of script and script fading procedures to a home setting by train parents to help create, implement and systematically fade scripts to promote appropriate social interactions in young children with autism about play activities. </a:t>
            </a:r>
          </a:p>
        </p:txBody>
      </p:sp>
    </p:spTree>
    <p:extLst>
      <p:ext uri="{BB962C8B-B14F-4D97-AF65-F5344CB8AC3E}">
        <p14:creationId xmlns:p14="http://schemas.microsoft.com/office/powerpoint/2010/main" val="1236775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3" y="457200"/>
            <a:ext cx="10361084" cy="762000"/>
          </a:xfrm>
        </p:spPr>
        <p:txBody>
          <a:bodyPr/>
          <a:lstStyle/>
          <a:p>
            <a:r>
              <a:rPr lang="en-US" dirty="0" smtClean="0">
                <a:effectLst/>
              </a:rPr>
              <a:t>Response Definition and Measurement</a:t>
            </a:r>
            <a:endParaRPr lang="en-US" dirty="0">
              <a:effectLst/>
            </a:endParaRPr>
          </a:p>
        </p:txBody>
      </p:sp>
      <p:sp>
        <p:nvSpPr>
          <p:cNvPr id="3" name="Content Placeholder 2"/>
          <p:cNvSpPr>
            <a:spLocks noGrp="1"/>
          </p:cNvSpPr>
          <p:nvPr>
            <p:ph idx="1"/>
          </p:nvPr>
        </p:nvSpPr>
        <p:spPr>
          <a:xfrm>
            <a:off x="533400" y="1447800"/>
            <a:ext cx="10742087" cy="4419600"/>
          </a:xfrm>
        </p:spPr>
        <p:txBody>
          <a:bodyPr>
            <a:normAutofit/>
          </a:bodyPr>
          <a:lstStyle/>
          <a:p>
            <a:r>
              <a:rPr lang="en-US" sz="2800" dirty="0" smtClean="0"/>
              <a:t>Engagement: Independently engaging in interactive behaviors with peers corresponding to the restaurant scenario or engaging in scheduled behaviors- 20 s momentary time sample</a:t>
            </a:r>
          </a:p>
          <a:p>
            <a:r>
              <a:rPr lang="en-US" sz="2800" dirty="0" smtClean="0"/>
              <a:t>Independent Schedule Completion: Independently engaging in behaviors (interactive and schedule following) programmed by the activity schedule</a:t>
            </a:r>
          </a:p>
          <a:p>
            <a:r>
              <a:rPr lang="en-US" sz="2800" dirty="0" smtClean="0"/>
              <a:t>Varied Vocal Behavior: Independently emitting unscripted, contextually-appropriate words or phrases</a:t>
            </a:r>
            <a:endParaRPr lang="en-US" sz="2800" dirty="0"/>
          </a:p>
        </p:txBody>
      </p:sp>
    </p:spTree>
    <p:extLst>
      <p:ext uri="{BB962C8B-B14F-4D97-AF65-F5344CB8AC3E}">
        <p14:creationId xmlns:p14="http://schemas.microsoft.com/office/powerpoint/2010/main" val="2630307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59123" y="-381000"/>
            <a:ext cx="8229600" cy="1600200"/>
          </a:xfrm>
        </p:spPr>
        <p:txBody>
          <a:bodyPr/>
          <a:lstStyle/>
          <a:p>
            <a:r>
              <a:rPr lang="en-US" dirty="0" smtClean="0"/>
              <a:t>Rotation Example</a:t>
            </a:r>
            <a:endParaRPr lang="en-US" dirty="0"/>
          </a:p>
        </p:txBody>
      </p:sp>
      <p:pic>
        <p:nvPicPr>
          <p:cNvPr id="6" name="Picture 5"/>
          <p:cNvPicPr>
            <a:picLocks noChangeAspect="1"/>
          </p:cNvPicPr>
          <p:nvPr/>
        </p:nvPicPr>
        <p:blipFill>
          <a:blip r:embed="rId3"/>
          <a:stretch>
            <a:fillRect/>
          </a:stretch>
        </p:blipFill>
        <p:spPr>
          <a:xfrm>
            <a:off x="4533901" y="1190002"/>
            <a:ext cx="3111500" cy="5194300"/>
          </a:xfrm>
          <a:prstGeom prst="rect">
            <a:avLst/>
          </a:prstGeom>
        </p:spPr>
      </p:pic>
    </p:spTree>
    <p:extLst>
      <p:ext uri="{BB962C8B-B14F-4D97-AF65-F5344CB8AC3E}">
        <p14:creationId xmlns:p14="http://schemas.microsoft.com/office/powerpoint/2010/main" val="1119072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3" y="228600"/>
            <a:ext cx="10361084" cy="838200"/>
          </a:xfrm>
        </p:spPr>
        <p:txBody>
          <a:bodyPr/>
          <a:lstStyle/>
          <a:p>
            <a:r>
              <a:rPr lang="en-US" dirty="0" smtClean="0"/>
              <a:t>Schedule Fading Steps</a:t>
            </a:r>
            <a:endParaRPr lang="en-US" dirty="0"/>
          </a:p>
        </p:txBody>
      </p:sp>
      <p:sp>
        <p:nvSpPr>
          <p:cNvPr id="3" name="Content Placeholder 2"/>
          <p:cNvSpPr>
            <a:spLocks noGrp="1"/>
          </p:cNvSpPr>
          <p:nvPr>
            <p:ph idx="1"/>
          </p:nvPr>
        </p:nvSpPr>
        <p:spPr>
          <a:xfrm>
            <a:off x="914403" y="1219200"/>
            <a:ext cx="10361084" cy="4648200"/>
          </a:xfrm>
        </p:spPr>
        <p:txBody>
          <a:bodyPr>
            <a:normAutofit/>
          </a:bodyPr>
          <a:lstStyle/>
          <a:p>
            <a:pPr>
              <a:buFont typeface="+mj-lt"/>
              <a:buAutoNum type="arabicPeriod"/>
            </a:pPr>
            <a:r>
              <a:rPr lang="en-US" sz="3200" dirty="0" smtClean="0"/>
              <a:t>Pictures of wearable items removed</a:t>
            </a:r>
          </a:p>
          <a:p>
            <a:pPr>
              <a:buFont typeface="+mj-lt"/>
              <a:buAutoNum type="arabicPeriod"/>
            </a:pPr>
            <a:r>
              <a:rPr lang="en-US" sz="3200" dirty="0" smtClean="0"/>
              <a:t>Eating icon and food pictures removed</a:t>
            </a:r>
          </a:p>
          <a:p>
            <a:pPr>
              <a:buFont typeface="+mj-lt"/>
              <a:buAutoNum type="arabicPeriod"/>
            </a:pPr>
            <a:r>
              <a:rPr lang="en-US" sz="3200" dirty="0" smtClean="0"/>
              <a:t>Arrow icons and bin pictures removed</a:t>
            </a:r>
          </a:p>
          <a:p>
            <a:pPr>
              <a:buFont typeface="+mj-lt"/>
              <a:buAutoNum type="arabicPeriod"/>
            </a:pPr>
            <a:r>
              <a:rPr lang="en-US" sz="3200" dirty="0" smtClean="0"/>
              <a:t>Participant pictures from diner and chef schedules removed</a:t>
            </a:r>
          </a:p>
          <a:p>
            <a:pPr>
              <a:buFont typeface="+mj-lt"/>
              <a:buAutoNum type="arabicPeriod"/>
            </a:pPr>
            <a:r>
              <a:rPr lang="en-US" sz="3200" dirty="0" smtClean="0"/>
              <a:t>Participant pictures from waiter schedule removed</a:t>
            </a:r>
            <a:endParaRPr lang="en-US" sz="3200" dirty="0"/>
          </a:p>
        </p:txBody>
      </p:sp>
    </p:spTree>
    <p:extLst>
      <p:ext uri="{BB962C8B-B14F-4D97-AF65-F5344CB8AC3E}">
        <p14:creationId xmlns:p14="http://schemas.microsoft.com/office/powerpoint/2010/main" val="265656697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Fading Step 5</a:t>
            </a:r>
            <a:endParaRPr lang="en-US" dirty="0"/>
          </a:p>
        </p:txBody>
      </p:sp>
      <p:pic>
        <p:nvPicPr>
          <p:cNvPr id="3" name="Picture 2"/>
          <p:cNvPicPr/>
          <p:nvPr/>
        </p:nvPicPr>
        <p:blipFill rotWithShape="1">
          <a:blip r:embed="rId2" cstate="email">
            <a:extLst>
              <a:ext uri="{28A0092B-C50C-407E-A947-70E740481C1C}">
                <a14:useLocalDpi xmlns:a14="http://schemas.microsoft.com/office/drawing/2010/main"/>
              </a:ext>
            </a:extLst>
          </a:blip>
          <a:srcRect l="7193" t="5732" r="4528" b="7848"/>
          <a:stretch/>
        </p:blipFill>
        <p:spPr bwMode="auto">
          <a:xfrm>
            <a:off x="3073401" y="1600200"/>
            <a:ext cx="5842000" cy="4622800"/>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392887395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3001" y="0"/>
            <a:ext cx="4824248" cy="6858000"/>
          </a:xfrm>
          <a:prstGeom prst="rect">
            <a:avLst/>
          </a:prstGeom>
        </p:spPr>
      </p:pic>
    </p:spTree>
    <p:extLst>
      <p:ext uri="{BB962C8B-B14F-4D97-AF65-F5344CB8AC3E}">
        <p14:creationId xmlns:p14="http://schemas.microsoft.com/office/powerpoint/2010/main" val="2779818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62896297"/>
              </p:ext>
            </p:extLst>
          </p:nvPr>
        </p:nvGraphicFramePr>
        <p:xfrm>
          <a:off x="457200" y="235745"/>
          <a:ext cx="5175266" cy="5713286"/>
        </p:xfrm>
        <a:graphic>
          <a:graphicData uri="http://schemas.openxmlformats.org/drawingml/2006/table">
            <a:tbl>
              <a:tblPr firstRow="1" firstCol="1" bandRow="1">
                <a:tableStyleId>{5C22544A-7EE6-4342-B048-85BDC9FD1C3A}</a:tableStyleId>
              </a:tblPr>
              <a:tblGrid>
                <a:gridCol w="4038600">
                  <a:extLst>
                    <a:ext uri="{9D8B030D-6E8A-4147-A177-3AD203B41FA5}">
                      <a16:colId xmlns:a16="http://schemas.microsoft.com/office/drawing/2014/main" val="814407383"/>
                    </a:ext>
                  </a:extLst>
                </a:gridCol>
                <a:gridCol w="1022366">
                  <a:extLst>
                    <a:ext uri="{9D8B030D-6E8A-4147-A177-3AD203B41FA5}">
                      <a16:colId xmlns:a16="http://schemas.microsoft.com/office/drawing/2014/main" val="2962790802"/>
                    </a:ext>
                  </a:extLst>
                </a:gridCol>
                <a:gridCol w="114300">
                  <a:extLst>
                    <a:ext uri="{9D8B030D-6E8A-4147-A177-3AD203B41FA5}">
                      <a16:colId xmlns:a16="http://schemas.microsoft.com/office/drawing/2014/main" val="947011181"/>
                    </a:ext>
                  </a:extLst>
                </a:gridCol>
              </a:tblGrid>
              <a:tr h="374456">
                <a:tc gridSpan="3">
                  <a:txBody>
                    <a:bodyPr/>
                    <a:lstStyle/>
                    <a:p>
                      <a:pPr marL="0" marR="0">
                        <a:lnSpc>
                          <a:spcPct val="150000"/>
                        </a:lnSpc>
                        <a:spcBef>
                          <a:spcPts val="0"/>
                        </a:spcBef>
                        <a:spcAft>
                          <a:spcPts val="0"/>
                        </a:spcAft>
                      </a:pPr>
                      <a:r>
                        <a:rPr lang="en-US" sz="1600" dirty="0">
                          <a:effectLst/>
                        </a:rPr>
                        <a:t>Unscripted Play Behaviors Completed More Than Once</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50230378"/>
                  </a:ext>
                </a:extLst>
              </a:tr>
              <a:tr h="151799">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spcBef>
                          <a:spcPts val="0"/>
                        </a:spcBef>
                        <a:spcAft>
                          <a:spcPts val="0"/>
                        </a:spcAft>
                      </a:pPr>
                      <a:r>
                        <a:rPr lang="en-US" sz="1100">
                          <a:effectLst/>
                        </a:rPr>
                        <a:t> </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786861847"/>
                  </a:ext>
                </a:extLst>
              </a:tr>
              <a:tr h="433299">
                <a:tc>
                  <a:txBody>
                    <a:bodyPr/>
                    <a:lstStyle/>
                    <a:p>
                      <a:pPr marL="0" marR="0">
                        <a:lnSpc>
                          <a:spcPct val="150000"/>
                        </a:lnSpc>
                        <a:spcBef>
                          <a:spcPts val="0"/>
                        </a:spcBef>
                        <a:spcAft>
                          <a:spcPts val="0"/>
                        </a:spcAft>
                      </a:pPr>
                      <a:r>
                        <a:rPr lang="en-US" sz="1800" dirty="0">
                          <a:effectLst/>
                        </a:rPr>
                        <a:t>Bruce</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200" dirty="0">
                          <a:effectLst/>
                        </a:rPr>
                        <a:t> </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079059096"/>
                  </a:ext>
                </a:extLst>
              </a:tr>
              <a:tr h="433299">
                <a:tc>
                  <a:txBody>
                    <a:bodyPr/>
                    <a:lstStyle/>
                    <a:p>
                      <a:pPr marL="0" marR="0">
                        <a:lnSpc>
                          <a:spcPct val="150000"/>
                        </a:lnSpc>
                        <a:spcBef>
                          <a:spcPts val="0"/>
                        </a:spcBef>
                        <a:spcAft>
                          <a:spcPts val="0"/>
                        </a:spcAft>
                      </a:pPr>
                      <a:r>
                        <a:rPr lang="en-US" sz="1600" dirty="0">
                          <a:effectLst/>
                        </a:rPr>
                        <a:t>“Coming right up” as waiter</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800" dirty="0">
                          <a:effectLst/>
                        </a:rPr>
                        <a:t>4</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182725163"/>
                  </a:ext>
                </a:extLst>
              </a:tr>
              <a:tr h="433299">
                <a:tc>
                  <a:txBody>
                    <a:bodyPr/>
                    <a:lstStyle/>
                    <a:p>
                      <a:pPr marL="0" marR="0">
                        <a:lnSpc>
                          <a:spcPct val="150000"/>
                        </a:lnSpc>
                        <a:spcBef>
                          <a:spcPts val="0"/>
                        </a:spcBef>
                        <a:spcAft>
                          <a:spcPts val="0"/>
                        </a:spcAft>
                      </a:pPr>
                      <a:r>
                        <a:rPr lang="en-US" sz="1600">
                          <a:effectLst/>
                        </a:rPr>
                        <a:t>“You’re welcome”</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800" dirty="0">
                          <a:effectLst/>
                        </a:rPr>
                        <a:t>2</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802562361"/>
                  </a:ext>
                </a:extLst>
              </a:tr>
              <a:tr h="433299">
                <a:tc>
                  <a:txBody>
                    <a:bodyPr/>
                    <a:lstStyle/>
                    <a:p>
                      <a:pPr marL="0" marR="0">
                        <a:lnSpc>
                          <a:spcPct val="150000"/>
                        </a:lnSpc>
                        <a:spcBef>
                          <a:spcPts val="0"/>
                        </a:spcBef>
                        <a:spcAft>
                          <a:spcPts val="0"/>
                        </a:spcAft>
                      </a:pPr>
                      <a:r>
                        <a:rPr lang="en-US" sz="1600">
                          <a:effectLst/>
                        </a:rPr>
                        <a:t>“That’s it, I’m done, bye”</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800" dirty="0">
                          <a:effectLst/>
                        </a:rPr>
                        <a:t>23</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129058668"/>
                  </a:ext>
                </a:extLst>
              </a:tr>
              <a:tr h="433299">
                <a:tc>
                  <a:txBody>
                    <a:bodyPr/>
                    <a:lstStyle/>
                    <a:p>
                      <a:pPr marL="0" marR="0">
                        <a:lnSpc>
                          <a:spcPct val="150000"/>
                        </a:lnSpc>
                        <a:spcBef>
                          <a:spcPts val="0"/>
                        </a:spcBef>
                        <a:spcAft>
                          <a:spcPts val="0"/>
                        </a:spcAft>
                      </a:pPr>
                      <a:r>
                        <a:rPr lang="en-US" sz="1600">
                          <a:effectLst/>
                        </a:rPr>
                        <a:t>“That’s it, good job, bye”</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800" dirty="0">
                          <a:effectLst/>
                        </a:rPr>
                        <a:t>2</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752082887"/>
                  </a:ext>
                </a:extLst>
              </a:tr>
              <a:tr h="433299">
                <a:tc>
                  <a:txBody>
                    <a:bodyPr/>
                    <a:lstStyle/>
                    <a:p>
                      <a:pPr marL="0" marR="0">
                        <a:lnSpc>
                          <a:spcPct val="150000"/>
                        </a:lnSpc>
                        <a:spcBef>
                          <a:spcPts val="0"/>
                        </a:spcBef>
                        <a:spcAft>
                          <a:spcPts val="0"/>
                        </a:spcAft>
                      </a:pPr>
                      <a:r>
                        <a:rPr lang="en-US" sz="1600">
                          <a:effectLst/>
                        </a:rPr>
                        <a:t>Made eating sounds</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800" dirty="0">
                          <a:effectLst/>
                        </a:rPr>
                        <a:t>17</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8724960"/>
                  </a:ext>
                </a:extLst>
              </a:tr>
              <a:tr h="433299">
                <a:tc>
                  <a:txBody>
                    <a:bodyPr/>
                    <a:lstStyle/>
                    <a:p>
                      <a:pPr marL="0" marR="0">
                        <a:lnSpc>
                          <a:spcPct val="150000"/>
                        </a:lnSpc>
                        <a:spcBef>
                          <a:spcPts val="0"/>
                        </a:spcBef>
                        <a:spcAft>
                          <a:spcPts val="0"/>
                        </a:spcAft>
                      </a:pPr>
                      <a:r>
                        <a:rPr lang="en-US" sz="1600">
                          <a:effectLst/>
                        </a:rPr>
                        <a:t>“I want (food), please”</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800" dirty="0">
                          <a:effectLst/>
                        </a:rPr>
                        <a:t>4</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710129513"/>
                  </a:ext>
                </a:extLst>
              </a:tr>
              <a:tr h="433299">
                <a:tc>
                  <a:txBody>
                    <a:bodyPr/>
                    <a:lstStyle/>
                    <a:p>
                      <a:pPr marL="0" marR="0">
                        <a:lnSpc>
                          <a:spcPct val="150000"/>
                        </a:lnSpc>
                        <a:spcBef>
                          <a:spcPts val="0"/>
                        </a:spcBef>
                        <a:spcAft>
                          <a:spcPts val="0"/>
                        </a:spcAft>
                      </a:pPr>
                      <a:r>
                        <a:rPr lang="en-US" sz="1600">
                          <a:effectLst/>
                        </a:rPr>
                        <a:t>Added peer’s name at the end of a vocalization</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800" dirty="0">
                          <a:effectLst/>
                        </a:rPr>
                        <a:t>2</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931480089"/>
                  </a:ext>
                </a:extLst>
              </a:tr>
              <a:tr h="433299">
                <a:tc>
                  <a:txBody>
                    <a:bodyPr/>
                    <a:lstStyle/>
                    <a:p>
                      <a:pPr marL="0" marR="0">
                        <a:lnSpc>
                          <a:spcPct val="150000"/>
                        </a:lnSpc>
                        <a:spcBef>
                          <a:spcPts val="0"/>
                        </a:spcBef>
                        <a:spcAft>
                          <a:spcPts val="0"/>
                        </a:spcAft>
                      </a:pPr>
                      <a:r>
                        <a:rPr lang="en-US" sz="1600">
                          <a:effectLst/>
                        </a:rPr>
                        <a:t>Changed food order as diner</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800" dirty="0">
                          <a:effectLst/>
                        </a:rPr>
                        <a:t>4</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74471862"/>
                  </a:ext>
                </a:extLst>
              </a:tr>
              <a:tr h="433299">
                <a:tc>
                  <a:txBody>
                    <a:bodyPr/>
                    <a:lstStyle/>
                    <a:p>
                      <a:pPr marL="0" marR="0">
                        <a:lnSpc>
                          <a:spcPct val="150000"/>
                        </a:lnSpc>
                        <a:spcBef>
                          <a:spcPts val="0"/>
                        </a:spcBef>
                        <a:spcAft>
                          <a:spcPts val="0"/>
                        </a:spcAft>
                      </a:pPr>
                      <a:r>
                        <a:rPr lang="en-US" sz="1600">
                          <a:effectLst/>
                        </a:rPr>
                        <a:t>Pushed plate toward the waiter as the diner</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800" dirty="0">
                          <a:effectLst/>
                        </a:rPr>
                        <a:t>16</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724449947"/>
                  </a:ext>
                </a:extLst>
              </a:tr>
              <a:tr h="433299">
                <a:tc>
                  <a:txBody>
                    <a:bodyPr/>
                    <a:lstStyle/>
                    <a:p>
                      <a:pPr marL="0" marR="0">
                        <a:lnSpc>
                          <a:spcPct val="150000"/>
                        </a:lnSpc>
                        <a:spcBef>
                          <a:spcPts val="0"/>
                        </a:spcBef>
                        <a:spcAft>
                          <a:spcPts val="0"/>
                        </a:spcAft>
                      </a:pPr>
                      <a:r>
                        <a:rPr lang="en-US" sz="1600" dirty="0">
                          <a:effectLst/>
                        </a:rPr>
                        <a:t>Pushed plate toward the waiter as the chef</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800" dirty="0">
                          <a:effectLst/>
                        </a:rPr>
                        <a:t>14</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 </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30391714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95561100"/>
              </p:ext>
            </p:extLst>
          </p:nvPr>
        </p:nvGraphicFramePr>
        <p:xfrm>
          <a:off x="5715000" y="235740"/>
          <a:ext cx="6019800" cy="6583680"/>
        </p:xfrm>
        <a:graphic>
          <a:graphicData uri="http://schemas.openxmlformats.org/drawingml/2006/table">
            <a:tbl>
              <a:tblPr firstRow="1" firstCol="1" bandRow="1">
                <a:tableStyleId>{5C22544A-7EE6-4342-B048-85BDC9FD1C3A}</a:tableStyleId>
              </a:tblPr>
              <a:tblGrid>
                <a:gridCol w="5105400">
                  <a:extLst>
                    <a:ext uri="{9D8B030D-6E8A-4147-A177-3AD203B41FA5}">
                      <a16:colId xmlns:a16="http://schemas.microsoft.com/office/drawing/2014/main" val="702714724"/>
                    </a:ext>
                  </a:extLst>
                </a:gridCol>
                <a:gridCol w="914400">
                  <a:extLst>
                    <a:ext uri="{9D8B030D-6E8A-4147-A177-3AD203B41FA5}">
                      <a16:colId xmlns:a16="http://schemas.microsoft.com/office/drawing/2014/main" val="4028087693"/>
                    </a:ext>
                  </a:extLst>
                </a:gridCol>
              </a:tblGrid>
              <a:tr h="342900">
                <a:tc>
                  <a:txBody>
                    <a:bodyPr/>
                    <a:lstStyle/>
                    <a:p>
                      <a:pPr marL="0" marR="0">
                        <a:lnSpc>
                          <a:spcPct val="150000"/>
                        </a:lnSpc>
                        <a:spcBef>
                          <a:spcPts val="0"/>
                        </a:spcBef>
                        <a:spcAft>
                          <a:spcPts val="0"/>
                        </a:spcAft>
                      </a:pPr>
                      <a:r>
                        <a:rPr lang="en-US" sz="1800" dirty="0">
                          <a:effectLst/>
                        </a:rPr>
                        <a:t>Tobias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57150" marR="57150" marT="0" marB="0"/>
                </a:tc>
                <a:tc>
                  <a:txBody>
                    <a:bodyPr/>
                    <a:lstStyle/>
                    <a:p>
                      <a:pPr marL="0" marR="0">
                        <a:lnSpc>
                          <a:spcPct val="150000"/>
                        </a:lnSpc>
                        <a:spcBef>
                          <a:spcPts val="0"/>
                        </a:spcBef>
                        <a:spcAft>
                          <a:spcPts val="0"/>
                        </a:spcAft>
                      </a:pPr>
                      <a:r>
                        <a:rPr lang="en-US" sz="1000">
                          <a:effectLst/>
                        </a:rPr>
                        <a:t> </a:t>
                      </a:r>
                      <a:endParaRPr lang="en-US" sz="900">
                        <a:effectLst/>
                        <a:latin typeface="Cambria" panose="02040503050406030204" pitchFamily="18" charset="0"/>
                        <a:ea typeface="Cambria" panose="02040503050406030204" pitchFamily="18" charset="0"/>
                        <a:cs typeface="Times New Roman" panose="02020603050405020304" pitchFamily="18" charset="0"/>
                      </a:endParaRPr>
                    </a:p>
                  </a:txBody>
                  <a:tcPr marL="57150" marR="57150" marT="0" marB="0"/>
                </a:tc>
                <a:extLst>
                  <a:ext uri="{0D108BD9-81ED-4DB2-BD59-A6C34878D82A}">
                    <a16:rowId xmlns:a16="http://schemas.microsoft.com/office/drawing/2014/main" val="2687906965"/>
                  </a:ext>
                </a:extLst>
              </a:tr>
              <a:tr h="342900">
                <a:tc>
                  <a:txBody>
                    <a:bodyPr/>
                    <a:lstStyle/>
                    <a:p>
                      <a:pPr marL="0" marR="0">
                        <a:lnSpc>
                          <a:spcPct val="150000"/>
                        </a:lnSpc>
                        <a:spcBef>
                          <a:spcPts val="0"/>
                        </a:spcBef>
                        <a:spcAft>
                          <a:spcPts val="0"/>
                        </a:spcAft>
                      </a:pPr>
                      <a:r>
                        <a:rPr lang="en-US" sz="1600" dirty="0">
                          <a:effectLst/>
                        </a:rPr>
                        <a:t>“Goodbye”</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57150" marR="57150" marT="0" marB="0"/>
                </a:tc>
                <a:tc>
                  <a:txBody>
                    <a:bodyPr/>
                    <a:lstStyle/>
                    <a:p>
                      <a:pPr marL="0" marR="0">
                        <a:lnSpc>
                          <a:spcPct val="150000"/>
                        </a:lnSpc>
                        <a:spcBef>
                          <a:spcPts val="0"/>
                        </a:spcBef>
                        <a:spcAft>
                          <a:spcPts val="0"/>
                        </a:spcAft>
                      </a:pPr>
                      <a:r>
                        <a:rPr lang="en-US" sz="1800" dirty="0">
                          <a:effectLst/>
                        </a:rPr>
                        <a:t>4</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57150" marR="57150" marT="0" marB="0"/>
                </a:tc>
                <a:extLst>
                  <a:ext uri="{0D108BD9-81ED-4DB2-BD59-A6C34878D82A}">
                    <a16:rowId xmlns:a16="http://schemas.microsoft.com/office/drawing/2014/main" val="2409960832"/>
                  </a:ext>
                </a:extLst>
              </a:tr>
              <a:tr h="342900">
                <a:tc>
                  <a:txBody>
                    <a:bodyPr/>
                    <a:lstStyle/>
                    <a:p>
                      <a:pPr marL="0" marR="0">
                        <a:lnSpc>
                          <a:spcPct val="150000"/>
                        </a:lnSpc>
                        <a:spcBef>
                          <a:spcPts val="0"/>
                        </a:spcBef>
                        <a:spcAft>
                          <a:spcPts val="0"/>
                        </a:spcAft>
                      </a:pPr>
                      <a:r>
                        <a:rPr lang="en-US" sz="1600" dirty="0">
                          <a:effectLst/>
                        </a:rPr>
                        <a:t>“You’re welcome”</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57150" marR="57150" marT="0" marB="0"/>
                </a:tc>
                <a:tc>
                  <a:txBody>
                    <a:bodyPr/>
                    <a:lstStyle/>
                    <a:p>
                      <a:pPr marL="0" marR="0">
                        <a:lnSpc>
                          <a:spcPct val="150000"/>
                        </a:lnSpc>
                        <a:spcBef>
                          <a:spcPts val="0"/>
                        </a:spcBef>
                        <a:spcAft>
                          <a:spcPts val="0"/>
                        </a:spcAft>
                      </a:pPr>
                      <a:r>
                        <a:rPr lang="en-US" sz="1800" dirty="0">
                          <a:effectLst/>
                        </a:rPr>
                        <a:t>2</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57150" marR="57150" marT="0" marB="0"/>
                </a:tc>
                <a:extLst>
                  <a:ext uri="{0D108BD9-81ED-4DB2-BD59-A6C34878D82A}">
                    <a16:rowId xmlns:a16="http://schemas.microsoft.com/office/drawing/2014/main" val="772924926"/>
                  </a:ext>
                </a:extLst>
              </a:tr>
              <a:tr h="342900">
                <a:tc>
                  <a:txBody>
                    <a:bodyPr/>
                    <a:lstStyle/>
                    <a:p>
                      <a:pPr marL="0" marR="0">
                        <a:lnSpc>
                          <a:spcPct val="150000"/>
                        </a:lnSpc>
                        <a:spcBef>
                          <a:spcPts val="0"/>
                        </a:spcBef>
                        <a:spcAft>
                          <a:spcPts val="0"/>
                        </a:spcAft>
                      </a:pPr>
                      <a:r>
                        <a:rPr lang="en-US" sz="1600" dirty="0">
                          <a:effectLst/>
                        </a:rPr>
                        <a:t>“Here you go” as chef</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57150" marR="57150" marT="0" marB="0"/>
                </a:tc>
                <a:tc>
                  <a:txBody>
                    <a:bodyPr/>
                    <a:lstStyle/>
                    <a:p>
                      <a:pPr marL="0" marR="0">
                        <a:lnSpc>
                          <a:spcPct val="150000"/>
                        </a:lnSpc>
                        <a:spcBef>
                          <a:spcPts val="0"/>
                        </a:spcBef>
                        <a:spcAft>
                          <a:spcPts val="0"/>
                        </a:spcAft>
                      </a:pPr>
                      <a:r>
                        <a:rPr lang="en-US" sz="1800" dirty="0">
                          <a:effectLst/>
                        </a:rPr>
                        <a:t>4</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57150" marR="57150" marT="0" marB="0"/>
                </a:tc>
                <a:extLst>
                  <a:ext uri="{0D108BD9-81ED-4DB2-BD59-A6C34878D82A}">
                    <a16:rowId xmlns:a16="http://schemas.microsoft.com/office/drawing/2014/main" val="728650071"/>
                  </a:ext>
                </a:extLst>
              </a:tr>
              <a:tr h="342900">
                <a:tc>
                  <a:txBody>
                    <a:bodyPr/>
                    <a:lstStyle/>
                    <a:p>
                      <a:pPr marL="0" marR="0">
                        <a:lnSpc>
                          <a:spcPct val="150000"/>
                        </a:lnSpc>
                        <a:spcBef>
                          <a:spcPts val="0"/>
                        </a:spcBef>
                        <a:spcAft>
                          <a:spcPts val="0"/>
                        </a:spcAft>
                      </a:pPr>
                      <a:r>
                        <a:rPr lang="en-US" sz="1600" dirty="0">
                          <a:effectLst/>
                        </a:rPr>
                        <a:t>“See you later” as diner</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57150" marR="57150" marT="0" marB="0"/>
                </a:tc>
                <a:tc>
                  <a:txBody>
                    <a:bodyPr/>
                    <a:lstStyle/>
                    <a:p>
                      <a:pPr marL="0" marR="0">
                        <a:lnSpc>
                          <a:spcPct val="150000"/>
                        </a:lnSpc>
                        <a:spcBef>
                          <a:spcPts val="0"/>
                        </a:spcBef>
                        <a:spcAft>
                          <a:spcPts val="0"/>
                        </a:spcAft>
                      </a:pPr>
                      <a:r>
                        <a:rPr lang="en-US" sz="1800" dirty="0">
                          <a:effectLst/>
                        </a:rPr>
                        <a:t>10</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57150" marR="57150" marT="0" marB="0"/>
                </a:tc>
                <a:extLst>
                  <a:ext uri="{0D108BD9-81ED-4DB2-BD59-A6C34878D82A}">
                    <a16:rowId xmlns:a16="http://schemas.microsoft.com/office/drawing/2014/main" val="3694840282"/>
                  </a:ext>
                </a:extLst>
              </a:tr>
              <a:tr h="342900">
                <a:tc>
                  <a:txBody>
                    <a:bodyPr/>
                    <a:lstStyle/>
                    <a:p>
                      <a:pPr marL="0" marR="0">
                        <a:lnSpc>
                          <a:spcPct val="150000"/>
                        </a:lnSpc>
                        <a:spcBef>
                          <a:spcPts val="0"/>
                        </a:spcBef>
                        <a:spcAft>
                          <a:spcPts val="0"/>
                        </a:spcAft>
                      </a:pPr>
                      <a:r>
                        <a:rPr lang="en-US" sz="1600" dirty="0">
                          <a:effectLst/>
                        </a:rPr>
                        <a:t>“I want (food)” as waiter</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57150" marR="57150" marT="0" marB="0"/>
                </a:tc>
                <a:tc>
                  <a:txBody>
                    <a:bodyPr/>
                    <a:lstStyle/>
                    <a:p>
                      <a:pPr marL="0" marR="0">
                        <a:lnSpc>
                          <a:spcPct val="150000"/>
                        </a:lnSpc>
                        <a:spcBef>
                          <a:spcPts val="0"/>
                        </a:spcBef>
                        <a:spcAft>
                          <a:spcPts val="0"/>
                        </a:spcAft>
                      </a:pPr>
                      <a:r>
                        <a:rPr lang="en-US" sz="1800" dirty="0">
                          <a:effectLst/>
                        </a:rPr>
                        <a:t>23</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57150" marR="57150" marT="0" marB="0"/>
                </a:tc>
                <a:extLst>
                  <a:ext uri="{0D108BD9-81ED-4DB2-BD59-A6C34878D82A}">
                    <a16:rowId xmlns:a16="http://schemas.microsoft.com/office/drawing/2014/main" val="2703072144"/>
                  </a:ext>
                </a:extLst>
              </a:tr>
              <a:tr h="342900">
                <a:tc>
                  <a:txBody>
                    <a:bodyPr/>
                    <a:lstStyle/>
                    <a:p>
                      <a:pPr marL="0" marR="0">
                        <a:lnSpc>
                          <a:spcPct val="150000"/>
                        </a:lnSpc>
                        <a:spcBef>
                          <a:spcPts val="0"/>
                        </a:spcBef>
                        <a:spcAft>
                          <a:spcPts val="0"/>
                        </a:spcAft>
                      </a:pPr>
                      <a:r>
                        <a:rPr lang="en-US" sz="1600" dirty="0">
                          <a:effectLst/>
                        </a:rPr>
                        <a:t>Made eating sounds</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57150" marR="57150" marT="0" marB="0"/>
                </a:tc>
                <a:tc>
                  <a:txBody>
                    <a:bodyPr/>
                    <a:lstStyle/>
                    <a:p>
                      <a:pPr marL="0" marR="0">
                        <a:lnSpc>
                          <a:spcPct val="150000"/>
                        </a:lnSpc>
                        <a:spcBef>
                          <a:spcPts val="0"/>
                        </a:spcBef>
                        <a:spcAft>
                          <a:spcPts val="0"/>
                        </a:spcAft>
                      </a:pPr>
                      <a:r>
                        <a:rPr lang="en-US" sz="1800" dirty="0">
                          <a:effectLst/>
                        </a:rPr>
                        <a:t>5</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57150" marR="57150" marT="0" marB="0"/>
                </a:tc>
                <a:extLst>
                  <a:ext uri="{0D108BD9-81ED-4DB2-BD59-A6C34878D82A}">
                    <a16:rowId xmlns:a16="http://schemas.microsoft.com/office/drawing/2014/main" val="2176548861"/>
                  </a:ext>
                </a:extLst>
              </a:tr>
              <a:tr h="342900">
                <a:tc>
                  <a:txBody>
                    <a:bodyPr/>
                    <a:lstStyle/>
                    <a:p>
                      <a:pPr marL="0" marR="0">
                        <a:lnSpc>
                          <a:spcPct val="150000"/>
                        </a:lnSpc>
                        <a:spcBef>
                          <a:spcPts val="0"/>
                        </a:spcBef>
                        <a:spcAft>
                          <a:spcPts val="0"/>
                        </a:spcAft>
                      </a:pPr>
                      <a:r>
                        <a:rPr lang="en-US" sz="1600" dirty="0">
                          <a:effectLst/>
                        </a:rPr>
                        <a:t>Pushed plate toward the waiter as the chef</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57150" marR="57150" marT="0" marB="0"/>
                </a:tc>
                <a:tc>
                  <a:txBody>
                    <a:bodyPr/>
                    <a:lstStyle/>
                    <a:p>
                      <a:pPr marL="0" marR="0">
                        <a:lnSpc>
                          <a:spcPct val="150000"/>
                        </a:lnSpc>
                        <a:spcBef>
                          <a:spcPts val="0"/>
                        </a:spcBef>
                        <a:spcAft>
                          <a:spcPts val="0"/>
                        </a:spcAft>
                      </a:pPr>
                      <a:r>
                        <a:rPr lang="en-US" sz="1800" dirty="0">
                          <a:effectLst/>
                        </a:rPr>
                        <a:t>2</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57150" marR="57150" marT="0" marB="0"/>
                </a:tc>
                <a:extLst>
                  <a:ext uri="{0D108BD9-81ED-4DB2-BD59-A6C34878D82A}">
                    <a16:rowId xmlns:a16="http://schemas.microsoft.com/office/drawing/2014/main" val="3758872879"/>
                  </a:ext>
                </a:extLst>
              </a:tr>
              <a:tr h="342900">
                <a:tc>
                  <a:txBody>
                    <a:bodyPr/>
                    <a:lstStyle/>
                    <a:p>
                      <a:pPr marL="0" marR="0">
                        <a:lnSpc>
                          <a:spcPct val="150000"/>
                        </a:lnSpc>
                        <a:spcBef>
                          <a:spcPts val="0"/>
                        </a:spcBef>
                        <a:spcAft>
                          <a:spcPts val="0"/>
                        </a:spcAft>
                      </a:pPr>
                      <a:r>
                        <a:rPr lang="en-US" sz="1600" dirty="0">
                          <a:effectLst/>
                        </a:rPr>
                        <a:t>Pushed plate toward the diner as the waiter</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57150" marR="57150" marT="0" marB="0"/>
                </a:tc>
                <a:tc>
                  <a:txBody>
                    <a:bodyPr/>
                    <a:lstStyle/>
                    <a:p>
                      <a:pPr marL="0" marR="0">
                        <a:lnSpc>
                          <a:spcPct val="150000"/>
                        </a:lnSpc>
                        <a:spcBef>
                          <a:spcPts val="0"/>
                        </a:spcBef>
                        <a:spcAft>
                          <a:spcPts val="0"/>
                        </a:spcAft>
                      </a:pPr>
                      <a:r>
                        <a:rPr lang="en-US" sz="1800" dirty="0">
                          <a:effectLst/>
                        </a:rPr>
                        <a:t>4</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57150" marR="57150" marT="0" marB="0"/>
                </a:tc>
                <a:extLst>
                  <a:ext uri="{0D108BD9-81ED-4DB2-BD59-A6C34878D82A}">
                    <a16:rowId xmlns:a16="http://schemas.microsoft.com/office/drawing/2014/main" val="832590391"/>
                  </a:ext>
                </a:extLst>
              </a:tr>
              <a:tr h="342900">
                <a:tc>
                  <a:txBody>
                    <a:bodyPr/>
                    <a:lstStyle/>
                    <a:p>
                      <a:pPr marL="0" marR="0">
                        <a:lnSpc>
                          <a:spcPct val="150000"/>
                        </a:lnSpc>
                        <a:spcBef>
                          <a:spcPts val="0"/>
                        </a:spcBef>
                        <a:spcAft>
                          <a:spcPts val="0"/>
                        </a:spcAft>
                      </a:pPr>
                      <a:r>
                        <a:rPr lang="en-US" sz="1800" dirty="0">
                          <a:effectLst/>
                        </a:rPr>
                        <a:t>Hazel</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57150" marR="57150" marT="0" marB="0"/>
                </a:tc>
                <a:tc>
                  <a:txBody>
                    <a:bodyPr/>
                    <a:lstStyle/>
                    <a:p>
                      <a:pPr marL="0" marR="0">
                        <a:lnSpc>
                          <a:spcPct val="150000"/>
                        </a:lnSpc>
                        <a:spcBef>
                          <a:spcPts val="0"/>
                        </a:spcBef>
                        <a:spcAft>
                          <a:spcPts val="0"/>
                        </a:spcAft>
                      </a:pPr>
                      <a:r>
                        <a:rPr lang="en-US" sz="1800" dirty="0">
                          <a:effectLst/>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57150" marR="57150" marT="0" marB="0"/>
                </a:tc>
                <a:extLst>
                  <a:ext uri="{0D108BD9-81ED-4DB2-BD59-A6C34878D82A}">
                    <a16:rowId xmlns:a16="http://schemas.microsoft.com/office/drawing/2014/main" val="1146249094"/>
                  </a:ext>
                </a:extLst>
              </a:tr>
              <a:tr h="342900">
                <a:tc>
                  <a:txBody>
                    <a:bodyPr/>
                    <a:lstStyle/>
                    <a:p>
                      <a:pPr marL="0" marR="0">
                        <a:lnSpc>
                          <a:spcPct val="150000"/>
                        </a:lnSpc>
                        <a:spcBef>
                          <a:spcPts val="0"/>
                        </a:spcBef>
                        <a:spcAft>
                          <a:spcPts val="0"/>
                        </a:spcAft>
                      </a:pPr>
                      <a:r>
                        <a:rPr lang="en-US" sz="1600" dirty="0">
                          <a:effectLst/>
                        </a:rPr>
                        <a:t>“You’re welcome”</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57150" marR="57150" marT="0" marB="0"/>
                </a:tc>
                <a:tc>
                  <a:txBody>
                    <a:bodyPr/>
                    <a:lstStyle/>
                    <a:p>
                      <a:pPr marL="0" marR="0">
                        <a:lnSpc>
                          <a:spcPct val="150000"/>
                        </a:lnSpc>
                        <a:spcBef>
                          <a:spcPts val="0"/>
                        </a:spcBef>
                        <a:spcAft>
                          <a:spcPts val="0"/>
                        </a:spcAft>
                      </a:pPr>
                      <a:r>
                        <a:rPr lang="en-US" sz="1800" dirty="0">
                          <a:effectLst/>
                        </a:rPr>
                        <a:t>3</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57150" marR="57150" marT="0" marB="0"/>
                </a:tc>
                <a:extLst>
                  <a:ext uri="{0D108BD9-81ED-4DB2-BD59-A6C34878D82A}">
                    <a16:rowId xmlns:a16="http://schemas.microsoft.com/office/drawing/2014/main" val="1196495291"/>
                  </a:ext>
                </a:extLst>
              </a:tr>
              <a:tr h="342900">
                <a:tc>
                  <a:txBody>
                    <a:bodyPr/>
                    <a:lstStyle/>
                    <a:p>
                      <a:pPr marL="0" marR="0">
                        <a:lnSpc>
                          <a:spcPct val="150000"/>
                        </a:lnSpc>
                        <a:spcBef>
                          <a:spcPts val="0"/>
                        </a:spcBef>
                        <a:spcAft>
                          <a:spcPts val="0"/>
                        </a:spcAft>
                      </a:pPr>
                      <a:r>
                        <a:rPr lang="en-US" sz="1600" dirty="0">
                          <a:effectLst/>
                        </a:rPr>
                        <a:t>Repeated “What do you want?” after no response</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57150" marR="57150" marT="0" marB="0"/>
                </a:tc>
                <a:tc>
                  <a:txBody>
                    <a:bodyPr/>
                    <a:lstStyle/>
                    <a:p>
                      <a:pPr marL="0" marR="0">
                        <a:lnSpc>
                          <a:spcPct val="150000"/>
                        </a:lnSpc>
                        <a:spcBef>
                          <a:spcPts val="0"/>
                        </a:spcBef>
                        <a:spcAft>
                          <a:spcPts val="0"/>
                        </a:spcAft>
                      </a:pPr>
                      <a:r>
                        <a:rPr lang="en-US" sz="1800" dirty="0">
                          <a:effectLst/>
                        </a:rPr>
                        <a:t>2</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57150" marR="57150" marT="0" marB="0"/>
                </a:tc>
                <a:extLst>
                  <a:ext uri="{0D108BD9-81ED-4DB2-BD59-A6C34878D82A}">
                    <a16:rowId xmlns:a16="http://schemas.microsoft.com/office/drawing/2014/main" val="4158753043"/>
                  </a:ext>
                </a:extLst>
              </a:tr>
              <a:tr h="342900">
                <a:tc>
                  <a:txBody>
                    <a:bodyPr/>
                    <a:lstStyle/>
                    <a:p>
                      <a:pPr marL="0" marR="0">
                        <a:lnSpc>
                          <a:spcPct val="150000"/>
                        </a:lnSpc>
                        <a:spcBef>
                          <a:spcPts val="0"/>
                        </a:spcBef>
                        <a:spcAft>
                          <a:spcPts val="0"/>
                        </a:spcAft>
                      </a:pPr>
                      <a:r>
                        <a:rPr lang="en-US" sz="1600" dirty="0">
                          <a:effectLst/>
                        </a:rPr>
                        <a:t>Repeated “See you later”</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57150" marR="57150" marT="0" marB="0"/>
                </a:tc>
                <a:tc>
                  <a:txBody>
                    <a:bodyPr/>
                    <a:lstStyle/>
                    <a:p>
                      <a:pPr marL="0" marR="0">
                        <a:lnSpc>
                          <a:spcPct val="150000"/>
                        </a:lnSpc>
                        <a:spcBef>
                          <a:spcPts val="0"/>
                        </a:spcBef>
                        <a:spcAft>
                          <a:spcPts val="0"/>
                        </a:spcAft>
                      </a:pPr>
                      <a:r>
                        <a:rPr lang="en-US" sz="1800" dirty="0">
                          <a:effectLst/>
                        </a:rPr>
                        <a:t>3</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57150" marR="57150" marT="0" marB="0"/>
                </a:tc>
                <a:extLst>
                  <a:ext uri="{0D108BD9-81ED-4DB2-BD59-A6C34878D82A}">
                    <a16:rowId xmlns:a16="http://schemas.microsoft.com/office/drawing/2014/main" val="616100137"/>
                  </a:ext>
                </a:extLst>
              </a:tr>
              <a:tr h="342900">
                <a:tc>
                  <a:txBody>
                    <a:bodyPr/>
                    <a:lstStyle/>
                    <a:p>
                      <a:pPr marL="0" marR="0">
                        <a:lnSpc>
                          <a:spcPct val="150000"/>
                        </a:lnSpc>
                        <a:spcBef>
                          <a:spcPts val="0"/>
                        </a:spcBef>
                        <a:spcAft>
                          <a:spcPts val="0"/>
                        </a:spcAft>
                      </a:pPr>
                      <a:r>
                        <a:rPr lang="en-US" sz="1600" dirty="0">
                          <a:effectLst/>
                        </a:rPr>
                        <a:t>Made eating sounds</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57150" marR="57150" marT="0" marB="0"/>
                </a:tc>
                <a:tc>
                  <a:txBody>
                    <a:bodyPr/>
                    <a:lstStyle/>
                    <a:p>
                      <a:pPr marL="0" marR="0">
                        <a:lnSpc>
                          <a:spcPct val="150000"/>
                        </a:lnSpc>
                        <a:spcBef>
                          <a:spcPts val="0"/>
                        </a:spcBef>
                        <a:spcAft>
                          <a:spcPts val="0"/>
                        </a:spcAft>
                      </a:pPr>
                      <a:r>
                        <a:rPr lang="en-US" sz="1800" dirty="0">
                          <a:effectLst/>
                        </a:rPr>
                        <a:t>7</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57150" marR="57150" marT="0" marB="0"/>
                </a:tc>
                <a:extLst>
                  <a:ext uri="{0D108BD9-81ED-4DB2-BD59-A6C34878D82A}">
                    <a16:rowId xmlns:a16="http://schemas.microsoft.com/office/drawing/2014/main" val="499325711"/>
                  </a:ext>
                </a:extLst>
              </a:tr>
              <a:tr h="342900">
                <a:tc>
                  <a:txBody>
                    <a:bodyPr/>
                    <a:lstStyle/>
                    <a:p>
                      <a:pPr marL="0" marR="0">
                        <a:lnSpc>
                          <a:spcPct val="150000"/>
                        </a:lnSpc>
                        <a:spcBef>
                          <a:spcPts val="0"/>
                        </a:spcBef>
                        <a:spcAft>
                          <a:spcPts val="0"/>
                        </a:spcAft>
                      </a:pPr>
                      <a:r>
                        <a:rPr lang="en-US" sz="1600" dirty="0">
                          <a:effectLst/>
                        </a:rPr>
                        <a:t>Pushed plate toward the waiter as the diner</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57150" marR="57150" marT="0" marB="0"/>
                </a:tc>
                <a:tc>
                  <a:txBody>
                    <a:bodyPr/>
                    <a:lstStyle/>
                    <a:p>
                      <a:pPr marL="0" marR="0">
                        <a:lnSpc>
                          <a:spcPct val="150000"/>
                        </a:lnSpc>
                        <a:spcBef>
                          <a:spcPts val="0"/>
                        </a:spcBef>
                        <a:spcAft>
                          <a:spcPts val="0"/>
                        </a:spcAft>
                      </a:pPr>
                      <a:r>
                        <a:rPr lang="en-US" sz="1800" dirty="0">
                          <a:effectLst/>
                        </a:rPr>
                        <a:t>6</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57150" marR="57150" marT="0" marB="0"/>
                </a:tc>
                <a:extLst>
                  <a:ext uri="{0D108BD9-81ED-4DB2-BD59-A6C34878D82A}">
                    <a16:rowId xmlns:a16="http://schemas.microsoft.com/office/drawing/2014/main" val="3474643773"/>
                  </a:ext>
                </a:extLst>
              </a:tr>
              <a:tr h="342900">
                <a:tc>
                  <a:txBody>
                    <a:bodyPr/>
                    <a:lstStyle/>
                    <a:p>
                      <a:pPr marL="0" marR="0">
                        <a:lnSpc>
                          <a:spcPct val="150000"/>
                        </a:lnSpc>
                        <a:spcBef>
                          <a:spcPts val="0"/>
                        </a:spcBef>
                        <a:spcAft>
                          <a:spcPts val="0"/>
                        </a:spcAft>
                      </a:pPr>
                      <a:r>
                        <a:rPr lang="en-US" sz="1600" dirty="0">
                          <a:effectLst/>
                        </a:rPr>
                        <a:t>Pushed plate toward the waiter as the chef</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57150" marR="57150" marT="0" marB="0"/>
                </a:tc>
                <a:tc>
                  <a:txBody>
                    <a:bodyPr/>
                    <a:lstStyle/>
                    <a:p>
                      <a:pPr marL="0" marR="0">
                        <a:lnSpc>
                          <a:spcPct val="150000"/>
                        </a:lnSpc>
                        <a:spcBef>
                          <a:spcPts val="0"/>
                        </a:spcBef>
                        <a:spcAft>
                          <a:spcPts val="0"/>
                        </a:spcAft>
                      </a:pPr>
                      <a:r>
                        <a:rPr lang="en-US" sz="1800" dirty="0">
                          <a:effectLst/>
                        </a:rPr>
                        <a:t>3</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57150" marR="57150" marT="0" marB="0"/>
                </a:tc>
                <a:extLst>
                  <a:ext uri="{0D108BD9-81ED-4DB2-BD59-A6C34878D82A}">
                    <a16:rowId xmlns:a16="http://schemas.microsoft.com/office/drawing/2014/main" val="3219318600"/>
                  </a:ext>
                </a:extLst>
              </a:tr>
            </a:tbl>
          </a:graphicData>
        </a:graphic>
      </p:graphicFrame>
    </p:spTree>
    <p:extLst>
      <p:ext uri="{BB962C8B-B14F-4D97-AF65-F5344CB8AC3E}">
        <p14:creationId xmlns:p14="http://schemas.microsoft.com/office/powerpoint/2010/main" val="347985022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3" y="228600"/>
            <a:ext cx="10361084" cy="762000"/>
          </a:xfrm>
        </p:spPr>
        <p:txBody>
          <a:bodyPr/>
          <a:lstStyle/>
          <a:p>
            <a:r>
              <a:rPr lang="en-US" dirty="0" smtClean="0"/>
              <a:t>Discussion</a:t>
            </a:r>
            <a:endParaRPr lang="en-US" dirty="0"/>
          </a:p>
        </p:txBody>
      </p:sp>
      <p:sp>
        <p:nvSpPr>
          <p:cNvPr id="3" name="Content Placeholder 2"/>
          <p:cNvSpPr>
            <a:spLocks noGrp="1"/>
          </p:cNvSpPr>
          <p:nvPr>
            <p:ph idx="1"/>
          </p:nvPr>
        </p:nvSpPr>
        <p:spPr>
          <a:xfrm>
            <a:off x="914403" y="1371600"/>
            <a:ext cx="10361084" cy="4495800"/>
          </a:xfrm>
        </p:spPr>
        <p:txBody>
          <a:bodyPr>
            <a:normAutofit lnSpcReduction="10000"/>
          </a:bodyPr>
          <a:lstStyle/>
          <a:p>
            <a:r>
              <a:rPr lang="en-US" sz="2800" dirty="0" smtClean="0"/>
              <a:t>Replicated effects of linked activity schedules on play behavior with standard teaching practices with two participants (3</a:t>
            </a:r>
            <a:r>
              <a:rPr lang="en-US" sz="2800" baseline="30000" dirty="0" smtClean="0"/>
              <a:t>rd</a:t>
            </a:r>
            <a:r>
              <a:rPr lang="en-US" sz="2800" dirty="0" smtClean="0"/>
              <a:t> participant with BST modifications)</a:t>
            </a:r>
          </a:p>
          <a:p>
            <a:r>
              <a:rPr lang="en-US" sz="2800" dirty="0" smtClean="0"/>
              <a:t>Replicated effects of linked activity schedules on play behavior for peer participants</a:t>
            </a:r>
          </a:p>
          <a:p>
            <a:r>
              <a:rPr lang="en-US" sz="2800" dirty="0" smtClean="0"/>
              <a:t>Replicated effects of fading the linked schedule</a:t>
            </a:r>
          </a:p>
          <a:p>
            <a:r>
              <a:rPr lang="en-US" sz="2800" dirty="0" smtClean="0"/>
              <a:t>Extension to sociodramatic play</a:t>
            </a:r>
          </a:p>
          <a:p>
            <a:r>
              <a:rPr lang="en-US" sz="2800" dirty="0" smtClean="0"/>
              <a:t>All participants learned all three roles</a:t>
            </a:r>
          </a:p>
          <a:p>
            <a:endParaRPr lang="en-US" sz="2800" dirty="0"/>
          </a:p>
        </p:txBody>
      </p:sp>
    </p:spTree>
    <p:extLst>
      <p:ext uri="{BB962C8B-B14F-4D97-AF65-F5344CB8AC3E}">
        <p14:creationId xmlns:p14="http://schemas.microsoft.com/office/powerpoint/2010/main" val="332282360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3" y="228600"/>
            <a:ext cx="10361084" cy="762000"/>
          </a:xfrm>
        </p:spPr>
        <p:txBody>
          <a:bodyPr/>
          <a:lstStyle/>
          <a:p>
            <a:r>
              <a:rPr lang="en-US" dirty="0" smtClean="0"/>
              <a:t>Discussion</a:t>
            </a:r>
            <a:endParaRPr lang="en-US" dirty="0"/>
          </a:p>
        </p:txBody>
      </p:sp>
      <p:sp>
        <p:nvSpPr>
          <p:cNvPr id="3" name="Content Placeholder 2"/>
          <p:cNvSpPr>
            <a:spLocks noGrp="1"/>
          </p:cNvSpPr>
          <p:nvPr>
            <p:ph idx="1"/>
          </p:nvPr>
        </p:nvSpPr>
        <p:spPr>
          <a:xfrm>
            <a:off x="914403" y="1371600"/>
            <a:ext cx="10361084" cy="4495800"/>
          </a:xfrm>
        </p:spPr>
        <p:txBody>
          <a:bodyPr>
            <a:normAutofit/>
          </a:bodyPr>
          <a:lstStyle/>
          <a:p>
            <a:r>
              <a:rPr lang="en-US" sz="2800" dirty="0" smtClean="0"/>
              <a:t>All participants varied their sociodramatic play behaviors</a:t>
            </a:r>
          </a:p>
          <a:p>
            <a:r>
              <a:rPr lang="en-US" sz="2800" dirty="0" smtClean="0"/>
              <a:t>High levels of appropriate play behavior during reversal phases</a:t>
            </a:r>
          </a:p>
          <a:p>
            <a:r>
              <a:rPr lang="en-US" sz="2800" dirty="0" smtClean="0"/>
              <a:t>Expedited fading for two participants</a:t>
            </a:r>
          </a:p>
          <a:p>
            <a:r>
              <a:rPr lang="en-US" sz="2800" dirty="0" smtClean="0"/>
              <a:t>Investigate in future studies:</a:t>
            </a:r>
          </a:p>
          <a:p>
            <a:pPr lvl="1"/>
            <a:r>
              <a:rPr lang="en-US" sz="2600" dirty="0" smtClean="0"/>
              <a:t>Pre-requisite skills</a:t>
            </a:r>
          </a:p>
          <a:p>
            <a:pPr lvl="1"/>
            <a:r>
              <a:rPr lang="en-US" sz="2600" dirty="0" smtClean="0"/>
              <a:t>More sensitive measures of play/engagement</a:t>
            </a:r>
          </a:p>
          <a:p>
            <a:pPr lvl="1"/>
            <a:r>
              <a:rPr lang="en-US" sz="2600" dirty="0" smtClean="0"/>
              <a:t>Promote and measure generalization</a:t>
            </a:r>
          </a:p>
          <a:p>
            <a:endParaRPr lang="en-US" sz="2800" dirty="0"/>
          </a:p>
        </p:txBody>
      </p:sp>
    </p:spTree>
    <p:extLst>
      <p:ext uri="{BB962C8B-B14F-4D97-AF65-F5344CB8AC3E}">
        <p14:creationId xmlns:p14="http://schemas.microsoft.com/office/powerpoint/2010/main" val="15866651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5" y="228600"/>
            <a:ext cx="7770813" cy="762000"/>
          </a:xfrm>
        </p:spPr>
        <p:txBody>
          <a:bodyPr/>
          <a:lstStyle/>
          <a:p>
            <a:r>
              <a:rPr lang="en-US" dirty="0" smtClean="0"/>
              <a:t>Final Thoughts</a:t>
            </a:r>
            <a:endParaRPr lang="en-US" dirty="0"/>
          </a:p>
        </p:txBody>
      </p:sp>
      <p:sp>
        <p:nvSpPr>
          <p:cNvPr id="3" name="Content Placeholder 2"/>
          <p:cNvSpPr>
            <a:spLocks noGrp="1"/>
          </p:cNvSpPr>
          <p:nvPr>
            <p:ph idx="1"/>
          </p:nvPr>
        </p:nvSpPr>
        <p:spPr>
          <a:xfrm>
            <a:off x="457200" y="1143000"/>
            <a:ext cx="11125199" cy="4724400"/>
          </a:xfrm>
        </p:spPr>
        <p:txBody>
          <a:bodyPr>
            <a:normAutofit/>
          </a:bodyPr>
          <a:lstStyle/>
          <a:p>
            <a:r>
              <a:rPr lang="en-US" sz="2800" dirty="0"/>
              <a:t>It’s important to teach children with autism how to play</a:t>
            </a:r>
          </a:p>
          <a:p>
            <a:r>
              <a:rPr lang="en-US" sz="2800" dirty="0"/>
              <a:t>We have evidence-based behavior analytic strategies to teach play</a:t>
            </a:r>
          </a:p>
          <a:p>
            <a:r>
              <a:rPr lang="en-US" sz="2800" dirty="0"/>
              <a:t>There remain many important play-related questions to be answered</a:t>
            </a:r>
          </a:p>
          <a:p>
            <a:r>
              <a:rPr lang="en-US" sz="2800" dirty="0"/>
              <a:t>Let’s play!</a:t>
            </a:r>
          </a:p>
        </p:txBody>
      </p:sp>
    </p:spTree>
    <p:extLst>
      <p:ext uri="{BB962C8B-B14F-4D97-AF65-F5344CB8AC3E}">
        <p14:creationId xmlns:p14="http://schemas.microsoft.com/office/powerpoint/2010/main" val="308054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Thank You!!!</a:t>
            </a:r>
            <a:endParaRPr lang="en-US" sz="5400" dirty="0"/>
          </a:p>
        </p:txBody>
      </p:sp>
      <p:sp>
        <p:nvSpPr>
          <p:cNvPr id="3" name="Content Placeholder 2"/>
          <p:cNvSpPr>
            <a:spLocks noGrp="1"/>
          </p:cNvSpPr>
          <p:nvPr>
            <p:ph idx="1"/>
          </p:nvPr>
        </p:nvSpPr>
        <p:spPr/>
        <p:txBody>
          <a:bodyPr/>
          <a:lstStyle/>
          <a:p>
            <a:pPr>
              <a:lnSpc>
                <a:spcPct val="90000"/>
              </a:lnSpc>
              <a:buNone/>
            </a:pPr>
            <a:r>
              <a:rPr lang="en-US" sz="3200" dirty="0">
                <a:latin typeface="+mn-lt"/>
              </a:rPr>
              <a:t>For further information contact:</a:t>
            </a:r>
          </a:p>
          <a:p>
            <a:pPr>
              <a:lnSpc>
                <a:spcPct val="90000"/>
              </a:lnSpc>
              <a:buNone/>
            </a:pPr>
            <a:r>
              <a:rPr lang="en-US" sz="3200" dirty="0">
                <a:latin typeface="+mn-lt"/>
              </a:rPr>
              <a:t>Dr. Tom Higbee</a:t>
            </a:r>
          </a:p>
          <a:p>
            <a:pPr>
              <a:lnSpc>
                <a:spcPct val="90000"/>
              </a:lnSpc>
              <a:buNone/>
            </a:pPr>
            <a:r>
              <a:rPr lang="en-US" sz="3200" dirty="0">
                <a:latin typeface="+mn-lt"/>
              </a:rPr>
              <a:t>Email: </a:t>
            </a:r>
            <a:r>
              <a:rPr lang="en-US" sz="3200" dirty="0" smtClean="0">
                <a:latin typeface="+mn-lt"/>
              </a:rPr>
              <a:t>tom.higbee@usu.edu</a:t>
            </a:r>
            <a:endParaRPr lang="en-US" sz="3200" dirty="0">
              <a:latin typeface="+mn-lt"/>
            </a:endParaRPr>
          </a:p>
          <a:p>
            <a:endParaRPr lang="en-US" dirty="0"/>
          </a:p>
        </p:txBody>
      </p:sp>
    </p:spTree>
    <p:extLst>
      <p:ext uri="{BB962C8B-B14F-4D97-AF65-F5344CB8AC3E}">
        <p14:creationId xmlns:p14="http://schemas.microsoft.com/office/powerpoint/2010/main" val="31283790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6.0&quot;&gt;&lt;object type=&quot;1&quot; unique_id=&quot;10001&quot;&gt;&lt;object type=&quot;8&quot; unique_id=&quot;10026&quot;&gt;&lt;/object&gt;&lt;object type=&quot;2&quot; unique_id=&quot;10027&quot;&gt;&lt;object type=&quot;3&quot; unique_id=&quot;10028&quot;&gt;&lt;property id=&quot;20148&quot; value=&quot;5&quot;/&gt;&lt;property id=&quot;20300&quot; value=&quot;Slide 1 - &amp;quot;The Use of Activity Schedules to Promote  Social and On-task Behaviors During a Game of Hide-and-Seek&amp;quot;&quot;/&gt;&lt;property id=&quot;20307&quot; value=&quot;256&quot;/&gt;&lt;/object&gt;&lt;object type=&quot;3&quot; unique_id=&quot;10044&quot;&gt;&lt;property id=&quot;20148&quot; value=&quot;5&quot;/&gt;&lt;property id=&quot;20300&quot; value=&quot;Slide 18&quot;/&gt;&lt;property id=&quot;20307&quot; value=&quot;257&quot;/&gt;&lt;/object&gt;&lt;object type=&quot;3&quot; unique_id=&quot;10069&quot;&gt;&lt;property id=&quot;20148&quot; value=&quot;5&quot;/&gt;&lt;property id=&quot;20300&quot; value=&quot;Slide 2&quot;/&gt;&lt;property id=&quot;20307&quot; value=&quot;258&quot;/&gt;&lt;/object&gt;&lt;object type=&quot;3&quot; unique_id=&quot;10070&quot;&gt;&lt;property id=&quot;20148&quot; value=&quot;5&quot;/&gt;&lt;property id=&quot;20300&quot; value=&quot;Slide 3 - &amp;quot;Introduction&amp;quot;&quot;/&gt;&lt;property id=&quot;20307&quot; value=&quot;259&quot;/&gt;&lt;/object&gt;&lt;object type=&quot;3&quot; unique_id=&quot;10143&quot;&gt;&lt;property id=&quot;20148&quot; value=&quot;5&quot;/&gt;&lt;property id=&quot;20300&quot; value=&quot;Slide 4&quot;/&gt;&lt;property id=&quot;20307&quot; value=&quot;260&quot;/&gt;&lt;/object&gt;&lt;object type=&quot;3&quot; unique_id=&quot;10144&quot;&gt;&lt;property id=&quot;20148&quot; value=&quot;5&quot;/&gt;&lt;property id=&quot;20300&quot; value=&quot;Slide 5 - &amp;quot;A basic form of a to-do list&amp;quot;&quot;/&gt;&lt;property id=&quot;20307&quot; value=&quot;261&quot;/&gt;&lt;/object&gt;&lt;object type=&quot;3&quot; unique_id=&quot;10145&quot;&gt;&lt;property id=&quot;20148&quot; value=&quot;5&quot;/&gt;&lt;property id=&quot;20300&quot; value=&quot;Slide 11&quot;/&gt;&lt;property id=&quot;20307&quot; value=&quot;262&quot;/&gt;&lt;/object&gt;&lt;object type=&quot;3&quot; unique_id=&quot;10146&quot;&gt;&lt;property id=&quot;20148&quot; value=&quot;5&quot;/&gt;&lt;property id=&quot;20300&quot; value=&quot;Slide 12&quot;/&gt;&lt;property id=&quot;20307&quot; value=&quot;263&quot;/&gt;&lt;/object&gt;&lt;object type=&quot;3&quot; unique_id=&quot;10147&quot;&gt;&lt;property id=&quot;20148&quot; value=&quot;5&quot;/&gt;&lt;property id=&quot;20300&quot; value=&quot;Slide 6&quot;/&gt;&lt;property id=&quot;20307&quot; value=&quot;264&quot;/&gt;&lt;/object&gt;&lt;object type=&quot;3&quot; unique_id=&quot;10148&quot;&gt;&lt;property id=&quot;20148&quot; value=&quot;5&quot;/&gt;&lt;property id=&quot;20300&quot; value=&quot;Slide 7&quot;/&gt;&lt;property id=&quot;20307&quot; value=&quot;265&quot;/&gt;&lt;/object&gt;&lt;object type=&quot;3&quot; unique_id=&quot;10149&quot;&gt;&lt;property id=&quot;20148&quot; value=&quot;5&quot;/&gt;&lt;property id=&quot;20300&quot; value=&quot;Slide 8 - &amp;quot;Current Research Goal&amp;quot;&quot;/&gt;&lt;property id=&quot;20307&quot; value=&quot;266&quot;/&gt;&lt;/object&gt;&lt;object type=&quot;3&quot; unique_id=&quot;10150&quot;&gt;&lt;property id=&quot;20148&quot; value=&quot;5&quot;/&gt;&lt;property id=&quot;20300&quot; value=&quot;Slide 9 - &amp;quot;Methods&amp;quot;&quot;/&gt;&lt;property id=&quot;20307&quot; value=&quot;267&quot;/&gt;&lt;/object&gt;&lt;object type=&quot;3&quot; unique_id=&quot;10151&quot;&gt;&lt;property id=&quot;20148&quot; value=&quot;5&quot;/&gt;&lt;property id=&quot;20300&quot; value=&quot;Slide 10 - &amp;quot;Methods&amp;quot;&quot;/&gt;&lt;property id=&quot;20307&quot; value=&quot;268&quot;/&gt;&lt;/object&gt;&lt;object type=&quot;3&quot; unique_id=&quot;10152&quot;&gt;&lt;property id=&quot;20148&quot; value=&quot;5&quot;/&gt;&lt;property id=&quot;20300&quot; value=&quot;Slide 13 - &amp;quot;Methods&amp;quot;&quot;/&gt;&lt;property id=&quot;20307&quot; value=&quot;269&quot;/&gt;&lt;/object&gt;&lt;object type=&quot;3&quot; unique_id=&quot;10153&quot;&gt;&lt;property id=&quot;20148&quot; value=&quot;5&quot;/&gt;&lt;property id=&quot;20300&quot; value=&quot;Slide 14 - &amp;quot;Methods&amp;quot;&quot;/&gt;&lt;property id=&quot;20307&quot; value=&quot;271&quot;/&gt;&lt;/object&gt;&lt;object type=&quot;3&quot; unique_id=&quot;10154&quot;&gt;&lt;property id=&quot;20148&quot; value=&quot;5&quot;/&gt;&lt;property id=&quot;20300&quot; value=&quot;Slide 15 - &amp;quot;Methods&amp;quot;&quot;/&gt;&lt;property id=&quot;20307&quot; value=&quot;272&quot;/&gt;&lt;/object&gt;&lt;object type=&quot;3&quot; unique_id=&quot;10155&quot;&gt;&lt;property id=&quot;20148&quot; value=&quot;5&quot;/&gt;&lt;property id=&quot;20300&quot; value=&quot;Slide 16 - &amp;quot;Video&amp;quot;&quot;/&gt;&lt;property id=&quot;20307&quot; value=&quot;273&quot;/&gt;&lt;/object&gt;&lt;object type=&quot;3&quot; unique_id=&quot;10156&quot;&gt;&lt;property id=&quot;20148&quot; value=&quot;5&quot;/&gt;&lt;property id=&quot;20300&quot; value=&quot;Slide 19 - &amp;quot;Discussion&amp;quot;&quot;/&gt;&lt;property id=&quot;20307&quot; value=&quot;274&quot;/&gt;&lt;/object&gt;&lt;object type=&quot;3&quot; unique_id=&quot;10157&quot;&gt;&lt;property id=&quot;20148&quot; value=&quot;5&quot;/&gt;&lt;property id=&quot;20300&quot; value=&quot;Slide 20 - &amp;quot;Future Directions&amp;quot;&quot;/&gt;&lt;property id=&quot;20307&quot; value=&quot;275&quot;/&gt;&lt;/object&gt;&lt;object type=&quot;3&quot; unique_id=&quot;10158&quot;&gt;&lt;property id=&quot;20148&quot; value=&quot;5&quot;/&gt;&lt;property id=&quot;20300&quot; value=&quot;Slide 21 - &amp;quot;Contact&amp;quot;&quot;/&gt;&lt;property id=&quot;20307&quot; value=&quot;276&quot;/&gt;&lt;/object&gt;&lt;object type=&quot;3&quot; unique_id=&quot;10203&quot;&gt;&lt;property id=&quot;20148&quot; value=&quot;5&quot;/&gt;&lt;property id=&quot;20300&quot; value=&quot;Slide 17 - &amp;quot;Results&amp;quot;&quot;/&gt;&lt;property id=&quot;20307&quot; value=&quot;277&quot;/&gt;&lt;/object&gt;&lt;/object&gt;&lt;/object&gt;&lt;/database&gt;"/>
</p:tagLst>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majorFont>
      <a:minorFont>
        <a:latin typeface="Calisto MT"/>
        <a:ea typeface=""/>
        <a:cs typeface=""/>
        <a:font script="Jpan" typeface="ＭＳ 明朝"/>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Folio.thmx</Template>
  <TotalTime>22153038</TotalTime>
  <Words>4881</Words>
  <Application>Microsoft Office PowerPoint</Application>
  <PresentationFormat>Widescreen</PresentationFormat>
  <Paragraphs>575</Paragraphs>
  <Slides>99</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99</vt:i4>
      </vt:variant>
    </vt:vector>
  </HeadingPairs>
  <TitlesOfParts>
    <vt:vector size="106" baseType="lpstr">
      <vt:lpstr>Arial</vt:lpstr>
      <vt:lpstr>Calibri</vt:lpstr>
      <vt:lpstr>Calisto MT</vt:lpstr>
      <vt:lpstr>Cambria</vt:lpstr>
      <vt:lpstr>Times New Roman</vt:lpstr>
      <vt:lpstr>Wingdings</vt:lpstr>
      <vt:lpstr>Folio</vt:lpstr>
      <vt:lpstr>Strategies for Promoting Complex Social Play in Children with Autism Using  Photographic Activity Schedules</vt:lpstr>
      <vt:lpstr>Acknowledgments</vt:lpstr>
      <vt:lpstr>Why teach (and research) play?</vt:lpstr>
      <vt:lpstr>Social and Communication Deficits</vt:lpstr>
      <vt:lpstr>Scripts and Script Fading</vt:lpstr>
      <vt:lpstr>Scripts and Script Fading</vt:lpstr>
      <vt:lpstr>Script Formats</vt:lpstr>
      <vt:lpstr>Sibling-Implemented Script Fading to Promote Play-Based Statements in Children with Autism</vt:lpstr>
      <vt:lpstr>Script fading</vt:lpstr>
      <vt:lpstr>Participants and Setting</vt:lpstr>
      <vt:lpstr>Materials</vt:lpstr>
      <vt:lpstr>Measures</vt:lpstr>
      <vt:lpstr>Procedures</vt:lpstr>
      <vt:lpstr>PowerPoint Presentation</vt:lpstr>
      <vt:lpstr>Discussion</vt:lpstr>
      <vt:lpstr>Photographic Activity Schedules</vt:lpstr>
      <vt:lpstr>Why teach children to follow schedules? Because everybody uses them!</vt:lpstr>
      <vt:lpstr>Sequence of Schedule Following</vt:lpstr>
      <vt:lpstr>Prompting Procedures</vt:lpstr>
      <vt:lpstr>Prompting</vt:lpstr>
      <vt:lpstr>Graduated Guidance</vt:lpstr>
      <vt:lpstr>An Evaluation of Photographic Activity Schedules to Increase Independent Playground Skills in Young Children with Autism</vt:lpstr>
      <vt:lpstr>Purpose and Research Questions</vt:lpstr>
      <vt:lpstr>Participants and Setting</vt:lpstr>
      <vt:lpstr>Materials </vt:lpstr>
      <vt:lpstr>Measurement</vt:lpstr>
      <vt:lpstr>PowerPoint Presentation</vt:lpstr>
      <vt:lpstr>Discussion</vt:lpstr>
      <vt:lpstr>Combining Social Scripting and Photographic Activity Schedules to Promote Complex Social Behavior</vt:lpstr>
      <vt:lpstr>Using Joint Activity Schedules to Promote Peer Engagement in Preschoolers with Autism</vt:lpstr>
      <vt:lpstr>Purpose</vt:lpstr>
      <vt:lpstr>Joint Activity Schedules</vt:lpstr>
      <vt:lpstr>Methods</vt:lpstr>
      <vt:lpstr>Methods</vt:lpstr>
      <vt:lpstr>PowerPoint Presentation</vt:lpstr>
      <vt:lpstr>Conclusions</vt:lpstr>
      <vt:lpstr>The Use of Linked Activity Schedules to Promote  Social and On-task Behaviors During a Game of Hide-and-Seek</vt:lpstr>
      <vt:lpstr>Current Research Goal</vt:lpstr>
      <vt:lpstr>Methods</vt:lpstr>
      <vt:lpstr>PowerPoint Presentation</vt:lpstr>
      <vt:lpstr>PowerPoint Presentation</vt:lpstr>
      <vt:lpstr>PowerPoint Presentation</vt:lpstr>
      <vt:lpstr>Discussion</vt:lpstr>
      <vt:lpstr>An Evaluation of Group Activity Schedules to Train Children with Autism to Play Hide-and-Seek with Typically Developing Peers</vt:lpstr>
      <vt:lpstr>Purpose</vt:lpstr>
      <vt:lpstr>Target Participants</vt:lpstr>
      <vt:lpstr>Peer Participants</vt:lpstr>
      <vt:lpstr>Setting</vt:lpstr>
      <vt:lpstr>Materials &amp; Research Design</vt:lpstr>
      <vt:lpstr>Hide-and-Seek Game Rules</vt:lpstr>
      <vt:lpstr>Procedures-Identical for All Participants</vt:lpstr>
      <vt:lpstr>Procedures</vt:lpstr>
      <vt:lpstr>Procedures</vt:lpstr>
      <vt:lpstr>PowerPoint Presentation</vt:lpstr>
      <vt:lpstr>PowerPoint Presentation</vt:lpstr>
      <vt:lpstr>PowerPoint Presentation</vt:lpstr>
      <vt:lpstr>Script Fading</vt:lpstr>
      <vt:lpstr>Schedule Fading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Dexter’s 3rd fading step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vt:lpstr>
      <vt:lpstr>Discussion</vt:lpstr>
      <vt:lpstr>Summary</vt:lpstr>
      <vt:lpstr>Promoting Sociodramatic Play Between Children with Autism and their Typically Developing Peers Using Activity Schedules</vt:lpstr>
      <vt:lpstr>Purpose</vt:lpstr>
      <vt:lpstr>Target Participants</vt:lpstr>
      <vt:lpstr>Peer Participants</vt:lpstr>
      <vt:lpstr>Setting</vt:lpstr>
      <vt:lpstr>Materials</vt:lpstr>
      <vt:lpstr>Materials</vt:lpstr>
      <vt:lpstr>Materials</vt:lpstr>
      <vt:lpstr>Materials</vt:lpstr>
      <vt:lpstr>Response Definition and Measurement</vt:lpstr>
      <vt:lpstr>Rotation Example</vt:lpstr>
      <vt:lpstr>Schedule Fading Steps</vt:lpstr>
      <vt:lpstr>Fading Step 5</vt:lpstr>
      <vt:lpstr>PowerPoint Presentation</vt:lpstr>
      <vt:lpstr>PowerPoint Presentation</vt:lpstr>
      <vt:lpstr>Discussion</vt:lpstr>
      <vt:lpstr>Discussion</vt:lpstr>
      <vt:lpstr>Final Thoughts</vt:lpstr>
      <vt:lpstr>Thank You!!!</vt:lpstr>
    </vt:vector>
  </TitlesOfParts>
  <Company>Utah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Thomas S. Higbee, Ph.D., BCBA-D</dc:creator>
  <cp:lastModifiedBy>Thomas S. Higbee, Ph.D., BCBA-D, LBA</cp:lastModifiedBy>
  <cp:revision>203</cp:revision>
  <dcterms:created xsi:type="dcterms:W3CDTF">2012-02-17T16:39:25Z</dcterms:created>
  <dcterms:modified xsi:type="dcterms:W3CDTF">2019-10-10T14:49:02Z</dcterms:modified>
</cp:coreProperties>
</file>