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13.jpg" ContentType="image/pn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7" r:id="rId2"/>
    <p:sldId id="284" r:id="rId3"/>
    <p:sldId id="270" r:id="rId4"/>
    <p:sldId id="291" r:id="rId5"/>
    <p:sldId id="286" r:id="rId6"/>
    <p:sldId id="285" r:id="rId7"/>
    <p:sldId id="290" r:id="rId8"/>
    <p:sldId id="258" r:id="rId9"/>
    <p:sldId id="269" r:id="rId10"/>
    <p:sldId id="266" r:id="rId11"/>
    <p:sldId id="265" r:id="rId12"/>
    <p:sldId id="267" r:id="rId13"/>
    <p:sldId id="259" r:id="rId14"/>
    <p:sldId id="295" r:id="rId15"/>
    <p:sldId id="289" r:id="rId16"/>
    <p:sldId id="268" r:id="rId17"/>
    <p:sldId id="272" r:id="rId18"/>
    <p:sldId id="280" r:id="rId19"/>
    <p:sldId id="282" r:id="rId20"/>
    <p:sldId id="263" r:id="rId21"/>
    <p:sldId id="288" r:id="rId22"/>
    <p:sldId id="283" r:id="rId23"/>
    <p:sldId id="292" r:id="rId24"/>
    <p:sldId id="29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978" autoAdjust="0"/>
  </p:normalViewPr>
  <p:slideViewPr>
    <p:cSldViewPr snapToGrid="0">
      <p:cViewPr varScale="1">
        <p:scale>
          <a:sx n="137" d="100"/>
          <a:sy n="137" d="100"/>
        </p:scale>
        <p:origin x="12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B0AD4-363F-6842-8247-0D7B1DA25E89}"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3E7B6-3647-6948-85E4-5CEE51DAA598}" type="slidenum">
              <a:rPr lang="en-US" smtClean="0"/>
              <a:t>‹#›</a:t>
            </a:fld>
            <a:endParaRPr lang="en-US"/>
          </a:p>
        </p:txBody>
      </p:sp>
    </p:spTree>
    <p:extLst>
      <p:ext uri="{BB962C8B-B14F-4D97-AF65-F5344CB8AC3E}">
        <p14:creationId xmlns:p14="http://schemas.microsoft.com/office/powerpoint/2010/main" val="1854352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testing.usu.edu/locations/moab"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usueastern.edu/testing/" TargetMode="External"/><Relationship Id="rId4" Type="http://schemas.openxmlformats.org/officeDocument/2006/relationships/hyperlink" Target="https://blanding.usu.edu/testing/index?_ga=2.226694933.983353061.1601481175-1452429623.1565206682"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0055B0-0124-4340-9CDF-26543341E466}" type="slidenum">
              <a:rPr lang="en-US" smtClean="0"/>
              <a:t>1</a:t>
            </a:fld>
            <a:endParaRPr lang="en-US"/>
          </a:p>
        </p:txBody>
      </p:sp>
    </p:spTree>
    <p:extLst>
      <p:ext uri="{BB962C8B-B14F-4D97-AF65-F5344CB8AC3E}">
        <p14:creationId xmlns:p14="http://schemas.microsoft.com/office/powerpoint/2010/main" val="1372446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PSY</a:t>
            </a:r>
            <a:r>
              <a:rPr lang="en-US" b="1" dirty="0"/>
              <a:t> 1100 will also</a:t>
            </a:r>
            <a:r>
              <a:rPr lang="en-US" b="1" baseline="0" dirty="0"/>
              <a:t> fulfill the </a:t>
            </a:r>
            <a:r>
              <a:rPr lang="en-US" b="1" baseline="0" dirty="0" err="1"/>
              <a:t>prereq</a:t>
            </a:r>
            <a:r>
              <a:rPr lang="en-US" b="1" baseline="0" dirty="0"/>
              <a:t> for </a:t>
            </a:r>
            <a:r>
              <a:rPr lang="en-US" b="1" baseline="0" dirty="0" err="1"/>
              <a:t>HDFS</a:t>
            </a:r>
            <a:r>
              <a:rPr lang="en-US" b="1" baseline="0" dirty="0"/>
              <a:t> 1500. </a:t>
            </a:r>
          </a:p>
          <a:p>
            <a:r>
              <a:rPr lang="en-US" b="1" baseline="0" dirty="0"/>
              <a:t>Three attempts means/= a class to be repeated twice (or first attempt, second attempt, third attempt) </a:t>
            </a:r>
          </a:p>
          <a:p>
            <a:r>
              <a:rPr lang="en-US" b="1" baseline="0" dirty="0"/>
              <a:t>BIOL 2520 and NURS 2500 are </a:t>
            </a:r>
            <a:r>
              <a:rPr lang="en-US" b="1" baseline="0" dirty="0" err="1"/>
              <a:t>equivelent</a:t>
            </a:r>
            <a:r>
              <a:rPr lang="en-US" b="1" baseline="0" dirty="0"/>
              <a:t> - ***highly encourage for students to take this course before PN program but can take course summer before start of RN program***</a:t>
            </a:r>
            <a:endParaRPr lang="en-US" b="1" dirty="0"/>
          </a:p>
        </p:txBody>
      </p:sp>
      <p:sp>
        <p:nvSpPr>
          <p:cNvPr id="4" name="Slide Number Placeholder 3"/>
          <p:cNvSpPr>
            <a:spLocks noGrp="1"/>
          </p:cNvSpPr>
          <p:nvPr>
            <p:ph type="sldNum" sz="quarter" idx="10"/>
          </p:nvPr>
        </p:nvSpPr>
        <p:spPr/>
        <p:txBody>
          <a:bodyPr/>
          <a:lstStyle/>
          <a:p>
            <a:fld id="{2A0055B0-0124-4340-9CDF-26543341E466}" type="slidenum">
              <a:rPr lang="en-US" smtClean="0"/>
              <a:t>3</a:t>
            </a:fld>
            <a:endParaRPr lang="en-US"/>
          </a:p>
        </p:txBody>
      </p:sp>
    </p:spTree>
    <p:extLst>
      <p:ext uri="{BB962C8B-B14F-4D97-AF65-F5344CB8AC3E}">
        <p14:creationId xmlns:p14="http://schemas.microsoft.com/office/powerpoint/2010/main" val="2347631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PSY 1100 will also</a:t>
            </a:r>
            <a:r>
              <a:rPr lang="en-US" b="1" baseline="0" dirty="0"/>
              <a:t> fulfill the </a:t>
            </a:r>
            <a:r>
              <a:rPr lang="en-US" b="1" baseline="0" dirty="0" err="1"/>
              <a:t>prereq</a:t>
            </a:r>
            <a:r>
              <a:rPr lang="en-US" b="1" baseline="0" dirty="0"/>
              <a:t> for HDFS 1500.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BIOL 2520 will also fulfill the prerequisite for NURS 2500 - is a required prerequisite for the AAS in Nursing program – ***highly encourage for students to take this course before PN program but can take course summer before start of RN program***</a:t>
            </a:r>
            <a:endParaRPr lang="en-US" b="1" dirty="0"/>
          </a:p>
          <a:p>
            <a:endParaRPr lang="en-US" dirty="0"/>
          </a:p>
        </p:txBody>
      </p:sp>
      <p:sp>
        <p:nvSpPr>
          <p:cNvPr id="4" name="Slide Number Placeholder 3"/>
          <p:cNvSpPr>
            <a:spLocks noGrp="1"/>
          </p:cNvSpPr>
          <p:nvPr>
            <p:ph type="sldNum" sz="quarter" idx="5"/>
          </p:nvPr>
        </p:nvSpPr>
        <p:spPr/>
        <p:txBody>
          <a:bodyPr/>
          <a:lstStyle/>
          <a:p>
            <a:fld id="{B273E7B6-3647-6948-85E4-5CEE51DAA598}" type="slidenum">
              <a:rPr lang="en-US" smtClean="0"/>
              <a:t>4</a:t>
            </a:fld>
            <a:endParaRPr lang="en-US"/>
          </a:p>
        </p:txBody>
      </p:sp>
    </p:spTree>
    <p:extLst>
      <p:ext uri="{BB962C8B-B14F-4D97-AF65-F5344CB8AC3E}">
        <p14:creationId xmlns:p14="http://schemas.microsoft.com/office/powerpoint/2010/main" val="4157244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5 year from </a:t>
            </a:r>
            <a:r>
              <a:rPr lang="en-US" b="1" u="sng" dirty="0">
                <a:solidFill>
                  <a:srgbClr val="FF0000"/>
                </a:solidFill>
              </a:rPr>
              <a:t>Fall 2026 </a:t>
            </a:r>
            <a:r>
              <a:rPr lang="en-US" b="1" dirty="0">
                <a:solidFill>
                  <a:srgbClr val="FF0000"/>
                </a:solidFill>
              </a:rPr>
              <a:t>semester would be </a:t>
            </a:r>
            <a:r>
              <a:rPr lang="en-US" b="1" u="sng" dirty="0">
                <a:solidFill>
                  <a:srgbClr val="FF0000"/>
                </a:solidFill>
              </a:rPr>
              <a:t>Fall 2021 </a:t>
            </a:r>
            <a:r>
              <a:rPr lang="en-US" b="1" dirty="0">
                <a:solidFill>
                  <a:srgbClr val="FF0000"/>
                </a:solidFill>
              </a:rPr>
              <a:t>semester</a:t>
            </a:r>
          </a:p>
          <a:p>
            <a:endParaRPr lang="en-US" b="1" dirty="0">
              <a:solidFill>
                <a:srgbClr val="FF0000"/>
              </a:solidFill>
            </a:endParaRPr>
          </a:p>
          <a:p>
            <a:r>
              <a:rPr lang="en-US" b="1" dirty="0">
                <a:solidFill>
                  <a:srgbClr val="FF0000"/>
                </a:solidFill>
              </a:rPr>
              <a:t>Fall 2020 if coming directly from a PN program</a:t>
            </a:r>
          </a:p>
        </p:txBody>
      </p:sp>
      <p:sp>
        <p:nvSpPr>
          <p:cNvPr id="4" name="Slide Number Placeholder 3"/>
          <p:cNvSpPr>
            <a:spLocks noGrp="1"/>
          </p:cNvSpPr>
          <p:nvPr>
            <p:ph type="sldNum" sz="quarter" idx="5"/>
          </p:nvPr>
        </p:nvSpPr>
        <p:spPr/>
        <p:txBody>
          <a:bodyPr/>
          <a:lstStyle/>
          <a:p>
            <a:fld id="{2A0055B0-0124-4340-9CDF-26543341E466}" type="slidenum">
              <a:rPr lang="en-US" smtClean="0"/>
              <a:t>5</a:t>
            </a:fld>
            <a:endParaRPr lang="en-US"/>
          </a:p>
        </p:txBody>
      </p:sp>
    </p:spTree>
    <p:extLst>
      <p:ext uri="{BB962C8B-B14F-4D97-AF65-F5344CB8AC3E}">
        <p14:creationId xmlns:p14="http://schemas.microsoft.com/office/powerpoint/2010/main" val="2244507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information below no longer pertains as all students will have Summer semester to finish any remaining prerequisites.</a:t>
            </a:r>
          </a:p>
          <a:p>
            <a:endParaRPr lang="en-US" b="1" dirty="0"/>
          </a:p>
          <a:p>
            <a:r>
              <a:rPr lang="en-US" b="1" dirty="0"/>
              <a:t>Information below no longer is relevant however, we will keep this for possible future use.</a:t>
            </a:r>
          </a:p>
          <a:p>
            <a:r>
              <a:rPr lang="en-US" b="1" dirty="0"/>
              <a:t>*Students</a:t>
            </a:r>
            <a:r>
              <a:rPr lang="en-US" b="1" baseline="0" dirty="0"/>
              <a:t> applying for admission to the AAS program directly (Graduates in </a:t>
            </a:r>
            <a:r>
              <a:rPr lang="en-US" b="1" u="sng" baseline="0" dirty="0">
                <a:solidFill>
                  <a:srgbClr val="FF0000"/>
                </a:solidFill>
              </a:rPr>
              <a:t>April/May 2024</a:t>
            </a:r>
            <a:r>
              <a:rPr lang="en-US" b="1" baseline="0" dirty="0"/>
              <a:t>) from a tech college can complete their remaining prerequisite courses the summer prior to their Fall AAS cohort. If offered admission into the AAS program, they will be considered provisional admits and will need to receive final grades of B- of higher to be admitted into the program. They should plan to complete all program admission requirements on time (vaccinations, materials, </a:t>
            </a:r>
            <a:r>
              <a:rPr lang="en-US" b="1" baseline="0" dirty="0" err="1"/>
              <a:t>etc</a:t>
            </a:r>
            <a:r>
              <a:rPr lang="en-US" b="1" baseline="0" dirty="0"/>
              <a:t>). </a:t>
            </a:r>
          </a:p>
          <a:p>
            <a:endParaRPr lang="en-US" b="1" baseline="0" dirty="0"/>
          </a:p>
          <a:p>
            <a:r>
              <a:rPr lang="en-US" b="1" baseline="0" dirty="0"/>
              <a:t>If you completed a PN program earlier than April/May 2024, prerequisite courses need to be completed by the end of Spring Semester (e.g. if you completed PN program in November/December 2023 you will need to have prerequisite courses completed in Spring 2024 semester)</a:t>
            </a:r>
          </a:p>
          <a:p>
            <a:endParaRPr lang="en-US" b="1" baseline="0" dirty="0"/>
          </a:p>
          <a:p>
            <a:endParaRPr lang="en-US" b="1" baseline="0" dirty="0"/>
          </a:p>
          <a:p>
            <a:endParaRPr lang="en-US" b="1" dirty="0"/>
          </a:p>
        </p:txBody>
      </p:sp>
      <p:sp>
        <p:nvSpPr>
          <p:cNvPr id="4" name="Slide Number Placeholder 3"/>
          <p:cNvSpPr>
            <a:spLocks noGrp="1"/>
          </p:cNvSpPr>
          <p:nvPr>
            <p:ph type="sldNum" sz="quarter" idx="10"/>
          </p:nvPr>
        </p:nvSpPr>
        <p:spPr/>
        <p:txBody>
          <a:bodyPr/>
          <a:lstStyle/>
          <a:p>
            <a:fld id="{2A0055B0-0124-4340-9CDF-26543341E466}" type="slidenum">
              <a:rPr lang="en-US" smtClean="0"/>
              <a:t>6</a:t>
            </a:fld>
            <a:endParaRPr lang="en-US"/>
          </a:p>
        </p:txBody>
      </p:sp>
    </p:spTree>
    <p:extLst>
      <p:ext uri="{BB962C8B-B14F-4D97-AF65-F5344CB8AC3E}">
        <p14:creationId xmlns:p14="http://schemas.microsoft.com/office/powerpoint/2010/main" val="151097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prerequisite can be complete the summer semester before starting fall semester – It’s HIGHLY encouraged students finish prerequisites, with B- or higher grade before they summer semester. </a:t>
            </a:r>
          </a:p>
        </p:txBody>
      </p:sp>
      <p:sp>
        <p:nvSpPr>
          <p:cNvPr id="4" name="Slide Number Placeholder 3"/>
          <p:cNvSpPr>
            <a:spLocks noGrp="1"/>
          </p:cNvSpPr>
          <p:nvPr>
            <p:ph type="sldNum" sz="quarter" idx="5"/>
          </p:nvPr>
        </p:nvSpPr>
        <p:spPr/>
        <p:txBody>
          <a:bodyPr/>
          <a:lstStyle/>
          <a:p>
            <a:fld id="{2A0055B0-0124-4340-9CDF-26543341E466}" type="slidenum">
              <a:rPr lang="en-US" smtClean="0"/>
              <a:t>7</a:t>
            </a:fld>
            <a:endParaRPr lang="en-US"/>
          </a:p>
        </p:txBody>
      </p:sp>
    </p:spTree>
    <p:extLst>
      <p:ext uri="{BB962C8B-B14F-4D97-AF65-F5344CB8AC3E}">
        <p14:creationId xmlns:p14="http://schemas.microsoft.com/office/powerpoint/2010/main" val="290845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Essay Question Essay - </a:t>
            </a:r>
            <a:r>
              <a:rPr lang="en-US" sz="1200" b="1" i="0" kern="1200" dirty="0">
                <a:solidFill>
                  <a:schemeClr val="tx1"/>
                </a:solidFill>
                <a:effectLst/>
                <a:latin typeface="+mn-lt"/>
                <a:ea typeface="+mn-ea"/>
                <a:cs typeface="+mn-cs"/>
              </a:rPr>
              <a:t>You will not see these questions as you upload your documents in the application. Essay questions and instructions will be emailed to applicants each Friday at 5:00 </a:t>
            </a:r>
            <a:r>
              <a:rPr lang="en-US" sz="1200" b="1" i="0" kern="1200" dirty="0" err="1">
                <a:solidFill>
                  <a:schemeClr val="tx1"/>
                </a:solidFill>
                <a:effectLst/>
                <a:latin typeface="+mn-lt"/>
                <a:ea typeface="+mn-ea"/>
                <a:cs typeface="+mn-cs"/>
              </a:rPr>
              <a:t>p.m</a:t>
            </a:r>
            <a:r>
              <a:rPr lang="en-US" sz="1200" b="1" i="0" kern="1200" dirty="0">
                <a:solidFill>
                  <a:schemeClr val="tx1"/>
                </a:solidFill>
                <a:effectLst/>
                <a:latin typeface="+mn-lt"/>
                <a:ea typeface="+mn-ea"/>
                <a:cs typeface="+mn-cs"/>
              </a:rPr>
              <a:t> MST during the application cycle. </a:t>
            </a:r>
            <a:r>
              <a:rPr lang="en-US" sz="1200" b="0" i="0" kern="1200" dirty="0">
                <a:solidFill>
                  <a:schemeClr val="tx1"/>
                </a:solidFill>
                <a:effectLst/>
                <a:latin typeface="+mn-lt"/>
                <a:ea typeface="+mn-ea"/>
                <a:cs typeface="+mn-cs"/>
              </a:rPr>
              <a:t>Any applications that have been submitted before Friday at 5:00 p.m. MST of that week will be sent the email at that time.</a:t>
            </a:r>
            <a:r>
              <a:rPr lang="en-US" sz="1200" b="1" i="0" kern="1200" dirty="0">
                <a:solidFill>
                  <a:schemeClr val="tx1"/>
                </a:solidFill>
                <a:effectLst/>
                <a:latin typeface="+mn-lt"/>
                <a:ea typeface="+mn-ea"/>
                <a:cs typeface="+mn-cs"/>
              </a:rPr>
              <a:t> If you do not see this email, check your email junk/spam folders. </a:t>
            </a:r>
            <a:r>
              <a:rPr lang="en-US" sz="1200" b="0" i="0" kern="1200" dirty="0">
                <a:solidFill>
                  <a:schemeClr val="tx1"/>
                </a:solidFill>
                <a:effectLst/>
                <a:latin typeface="+mn-lt"/>
                <a:ea typeface="+mn-ea"/>
                <a:cs typeface="+mn-cs"/>
              </a:rPr>
              <a:t>You will have</a:t>
            </a:r>
            <a:r>
              <a:rPr lang="en-US" sz="1200" b="1" i="0" kern="1200" dirty="0">
                <a:solidFill>
                  <a:schemeClr val="tx1"/>
                </a:solidFill>
                <a:effectLst/>
                <a:latin typeface="+mn-lt"/>
                <a:ea typeface="+mn-ea"/>
                <a:cs typeface="+mn-cs"/>
              </a:rPr>
              <a:t> one week </a:t>
            </a:r>
            <a:r>
              <a:rPr lang="en-US" sz="1200" b="0" i="0" kern="1200" dirty="0">
                <a:solidFill>
                  <a:schemeClr val="tx1"/>
                </a:solidFill>
                <a:effectLst/>
                <a:latin typeface="+mn-lt"/>
                <a:ea typeface="+mn-ea"/>
                <a:cs typeface="+mn-cs"/>
              </a:rPr>
              <a:t>to complete your essay questions from the time you receive your email.</a:t>
            </a:r>
          </a:p>
          <a:p>
            <a:endParaRPr lang="en-US" dirty="0"/>
          </a:p>
        </p:txBody>
      </p:sp>
      <p:sp>
        <p:nvSpPr>
          <p:cNvPr id="4" name="Slide Number Placeholder 3"/>
          <p:cNvSpPr>
            <a:spLocks noGrp="1"/>
          </p:cNvSpPr>
          <p:nvPr>
            <p:ph type="sldNum" sz="quarter" idx="5"/>
          </p:nvPr>
        </p:nvSpPr>
        <p:spPr/>
        <p:txBody>
          <a:bodyPr/>
          <a:lstStyle/>
          <a:p>
            <a:fld id="{B273E7B6-3647-6948-85E4-5CEE51DAA598}" type="slidenum">
              <a:rPr lang="en-US" smtClean="0"/>
              <a:t>8</a:t>
            </a:fld>
            <a:endParaRPr lang="en-US"/>
          </a:p>
        </p:txBody>
      </p:sp>
    </p:spTree>
    <p:extLst>
      <p:ext uri="{BB962C8B-B14F-4D97-AF65-F5344CB8AC3E}">
        <p14:creationId xmlns:p14="http://schemas.microsoft.com/office/powerpoint/2010/main" val="2706738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need help scheduling an appointment with a Career Coach, see your academic advisor as they will be happy to help you schedule an appointment with a career coach</a:t>
            </a:r>
          </a:p>
        </p:txBody>
      </p:sp>
      <p:sp>
        <p:nvSpPr>
          <p:cNvPr id="4" name="Slide Number Placeholder 3"/>
          <p:cNvSpPr>
            <a:spLocks noGrp="1"/>
          </p:cNvSpPr>
          <p:nvPr>
            <p:ph type="sldNum" sz="quarter" idx="10"/>
          </p:nvPr>
        </p:nvSpPr>
        <p:spPr/>
        <p:txBody>
          <a:bodyPr/>
          <a:lstStyle/>
          <a:p>
            <a:fld id="{2A0055B0-0124-4340-9CDF-26543341E466}" type="slidenum">
              <a:rPr lang="en-US" smtClean="0"/>
              <a:t>9</a:t>
            </a:fld>
            <a:endParaRPr lang="en-US"/>
          </a:p>
        </p:txBody>
      </p:sp>
    </p:spTree>
    <p:extLst>
      <p:ext uri="{BB962C8B-B14F-4D97-AF65-F5344CB8AC3E}">
        <p14:creationId xmlns:p14="http://schemas.microsoft.com/office/powerpoint/2010/main" val="194300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 Career Design Center</a:t>
            </a:r>
          </a:p>
        </p:txBody>
      </p:sp>
      <p:sp>
        <p:nvSpPr>
          <p:cNvPr id="4" name="Slide Number Placeholder 3"/>
          <p:cNvSpPr>
            <a:spLocks noGrp="1"/>
          </p:cNvSpPr>
          <p:nvPr>
            <p:ph type="sldNum" sz="quarter" idx="5"/>
          </p:nvPr>
        </p:nvSpPr>
        <p:spPr/>
        <p:txBody>
          <a:bodyPr/>
          <a:lstStyle/>
          <a:p>
            <a:fld id="{2A0055B0-0124-4340-9CDF-26543341E466}" type="slidenum">
              <a:rPr lang="en-US" smtClean="0"/>
              <a:t>11</a:t>
            </a:fld>
            <a:endParaRPr lang="en-US"/>
          </a:p>
        </p:txBody>
      </p:sp>
    </p:spTree>
    <p:extLst>
      <p:ext uri="{BB962C8B-B14F-4D97-AF65-F5344CB8AC3E}">
        <p14:creationId xmlns:p14="http://schemas.microsoft.com/office/powerpoint/2010/main" val="313502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0055B0-0124-4340-9CDF-26543341E466}" type="slidenum">
              <a:rPr lang="en-US" smtClean="0"/>
              <a:t>12</a:t>
            </a:fld>
            <a:endParaRPr lang="en-US"/>
          </a:p>
        </p:txBody>
      </p:sp>
    </p:spTree>
    <p:extLst>
      <p:ext uri="{BB962C8B-B14F-4D97-AF65-F5344CB8AC3E}">
        <p14:creationId xmlns:p14="http://schemas.microsoft.com/office/powerpoint/2010/main" val="3292352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Moab HESI A2 info:</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
              </a:rPr>
              <a:t>http://testing.usu.edu/locations/moab</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Blanding HESI A2 info:</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4"/>
              </a:rPr>
              <a:t>https://blanding.usu.edu//testing/index</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Price HESI A2 info:</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a:rPr>
              <a:t>https://usueastern.edu/testing/</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Taking HESI at a USU Testing Center, students need to schedule a day and pay USU Testing center. Call and plan ahead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Students can take an exam that is offered from USU from another university or institution, however students will need to contact the other school, institution or testing center to see if they can do that.  See https://</a:t>
            </a:r>
            <a:r>
              <a:rPr lang="en-US" sz="1200" b="0" i="0" kern="1200" dirty="0" err="1">
                <a:solidFill>
                  <a:schemeClr val="tx1"/>
                </a:solidFill>
                <a:effectLst/>
                <a:latin typeface="+mn-lt"/>
                <a:ea typeface="+mn-ea"/>
                <a:cs typeface="+mn-cs"/>
              </a:rPr>
              <a:t>www.usu.edu</a:t>
            </a:r>
            <a:r>
              <a:rPr lang="en-US" sz="1200" b="0" i="0" kern="1200" dirty="0">
                <a:solidFill>
                  <a:schemeClr val="tx1"/>
                </a:solidFill>
                <a:effectLst/>
                <a:latin typeface="+mn-lt"/>
                <a:ea typeface="+mn-ea"/>
                <a:cs typeface="+mn-cs"/>
              </a:rPr>
              <a:t>/testing/students/non-</a:t>
            </a:r>
            <a:r>
              <a:rPr lang="en-US" sz="1200" b="0" i="0" kern="1200" dirty="0" err="1">
                <a:solidFill>
                  <a:schemeClr val="tx1"/>
                </a:solidFill>
                <a:effectLst/>
                <a:latin typeface="+mn-lt"/>
                <a:ea typeface="+mn-ea"/>
                <a:cs typeface="+mn-cs"/>
              </a:rPr>
              <a:t>usu</a:t>
            </a:r>
            <a:r>
              <a:rPr lang="en-US" sz="1200" b="0" i="0" kern="1200" dirty="0">
                <a:solidFill>
                  <a:schemeClr val="tx1"/>
                </a:solidFill>
                <a:effectLst/>
                <a:latin typeface="+mn-lt"/>
                <a:ea typeface="+mn-ea"/>
                <a:cs typeface="+mn-cs"/>
              </a:rPr>
              <a:t>-students for instruction.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Please review the How to Apply website of the nursing program you are applying for, to know if you need to take the HESI exam. Generally, applicants seeking to enter the USU’s PN program will need to take the HESI exam as part of the prerequisite requirement. HESI Exam not needed to enter the AAS RN program.</a:t>
            </a:r>
          </a:p>
        </p:txBody>
      </p:sp>
      <p:sp>
        <p:nvSpPr>
          <p:cNvPr id="4" name="Slide Number Placeholder 3"/>
          <p:cNvSpPr>
            <a:spLocks noGrp="1"/>
          </p:cNvSpPr>
          <p:nvPr>
            <p:ph type="sldNum" sz="quarter" idx="10"/>
          </p:nvPr>
        </p:nvSpPr>
        <p:spPr/>
        <p:txBody>
          <a:bodyPr/>
          <a:lstStyle/>
          <a:p>
            <a:fld id="{2A0055B0-0124-4340-9CDF-26543341E466}" type="slidenum">
              <a:rPr lang="en-US" smtClean="0"/>
              <a:t>13</a:t>
            </a:fld>
            <a:endParaRPr lang="en-US"/>
          </a:p>
        </p:txBody>
      </p:sp>
    </p:spTree>
    <p:extLst>
      <p:ext uri="{BB962C8B-B14F-4D97-AF65-F5344CB8AC3E}">
        <p14:creationId xmlns:p14="http://schemas.microsoft.com/office/powerpoint/2010/main" val="2242666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be video that they will record and submit – will only have one time so make sure you have reliable internet, create a room or space with no distractions and avoid using headphones. Use your </a:t>
            </a:r>
            <a:r>
              <a:rPr lang="en-US"/>
              <a:t>laptop microphone</a:t>
            </a:r>
          </a:p>
        </p:txBody>
      </p:sp>
      <p:sp>
        <p:nvSpPr>
          <p:cNvPr id="4" name="Slide Number Placeholder 3"/>
          <p:cNvSpPr>
            <a:spLocks noGrp="1"/>
          </p:cNvSpPr>
          <p:nvPr>
            <p:ph type="sldNum" sz="quarter" idx="5"/>
          </p:nvPr>
        </p:nvSpPr>
        <p:spPr/>
        <p:txBody>
          <a:bodyPr/>
          <a:lstStyle/>
          <a:p>
            <a:fld id="{B273E7B6-3647-6948-85E4-5CEE51DAA598}" type="slidenum">
              <a:rPr lang="en-US" smtClean="0"/>
              <a:t>14</a:t>
            </a:fld>
            <a:endParaRPr lang="en-US"/>
          </a:p>
        </p:txBody>
      </p:sp>
    </p:spTree>
    <p:extLst>
      <p:ext uri="{BB962C8B-B14F-4D97-AF65-F5344CB8AC3E}">
        <p14:creationId xmlns:p14="http://schemas.microsoft.com/office/powerpoint/2010/main" val="14490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Career Coaches you can visit that maybe in your area</a:t>
            </a:r>
          </a:p>
        </p:txBody>
      </p:sp>
      <p:sp>
        <p:nvSpPr>
          <p:cNvPr id="4" name="Slide Number Placeholder 3"/>
          <p:cNvSpPr>
            <a:spLocks noGrp="1"/>
          </p:cNvSpPr>
          <p:nvPr>
            <p:ph type="sldNum" sz="quarter" idx="5"/>
          </p:nvPr>
        </p:nvSpPr>
        <p:spPr/>
        <p:txBody>
          <a:bodyPr/>
          <a:lstStyle/>
          <a:p>
            <a:fld id="{2A0055B0-0124-4340-9CDF-26543341E466}" type="slidenum">
              <a:rPr lang="en-US" smtClean="0"/>
              <a:t>15</a:t>
            </a:fld>
            <a:endParaRPr lang="en-US"/>
          </a:p>
        </p:txBody>
      </p:sp>
    </p:spTree>
    <p:extLst>
      <p:ext uri="{BB962C8B-B14F-4D97-AF65-F5344CB8AC3E}">
        <p14:creationId xmlns:p14="http://schemas.microsoft.com/office/powerpoint/2010/main" val="1250487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Applicants will pay the application payment once they click on the How to Apply button, It will be Step 2. You will be taken to a link to pay the fee via PayPal</a:t>
            </a:r>
          </a:p>
          <a:p>
            <a:endParaRPr lang="en-US" dirty="0"/>
          </a:p>
          <a:p>
            <a:r>
              <a:rPr lang="en-US" dirty="0"/>
              <a:t>PDF format is highly encouraged. Because of the multiple programs reviewers use, not all file format opened as they should. PDF format ensures that file will be saved and well open correctly with being corrupted</a:t>
            </a:r>
          </a:p>
        </p:txBody>
      </p:sp>
      <p:sp>
        <p:nvSpPr>
          <p:cNvPr id="4" name="Slide Number Placeholder 3"/>
          <p:cNvSpPr>
            <a:spLocks noGrp="1"/>
          </p:cNvSpPr>
          <p:nvPr>
            <p:ph type="sldNum" sz="quarter" idx="5"/>
          </p:nvPr>
        </p:nvSpPr>
        <p:spPr/>
        <p:txBody>
          <a:bodyPr/>
          <a:lstStyle/>
          <a:p>
            <a:fld id="{2A0055B0-0124-4340-9CDF-26543341E466}" type="slidenum">
              <a:rPr lang="en-US" smtClean="0"/>
              <a:t>16</a:t>
            </a:fld>
            <a:endParaRPr lang="en-US"/>
          </a:p>
        </p:txBody>
      </p:sp>
    </p:spTree>
    <p:extLst>
      <p:ext uri="{BB962C8B-B14F-4D97-AF65-F5344CB8AC3E}">
        <p14:creationId xmlns:p14="http://schemas.microsoft.com/office/powerpoint/2010/main" val="394035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rgbClr val="002A4F"/>
                </a:solidFill>
                <a:latin typeface="+mn-lt"/>
              </a:rPr>
              <a:t>Internet Explorer is not a good browser to use</a:t>
            </a:r>
            <a:r>
              <a:rPr lang="en-US" sz="1200" b="1" baseline="0" dirty="0">
                <a:solidFill>
                  <a:srgbClr val="002A4F"/>
                </a:solidFill>
                <a:latin typeface="+mn-lt"/>
              </a:rPr>
              <a:t> for the application. </a:t>
            </a:r>
            <a:endParaRPr lang="en-US" b="1" dirty="0"/>
          </a:p>
        </p:txBody>
      </p:sp>
      <p:sp>
        <p:nvSpPr>
          <p:cNvPr id="4" name="Slide Number Placeholder 3"/>
          <p:cNvSpPr>
            <a:spLocks noGrp="1"/>
          </p:cNvSpPr>
          <p:nvPr>
            <p:ph type="sldNum" sz="quarter" idx="10"/>
          </p:nvPr>
        </p:nvSpPr>
        <p:spPr/>
        <p:txBody>
          <a:bodyPr/>
          <a:lstStyle/>
          <a:p>
            <a:fld id="{2A0055B0-0124-4340-9CDF-26543341E466}" type="slidenum">
              <a:rPr lang="en-US" smtClean="0"/>
              <a:t>17</a:t>
            </a:fld>
            <a:endParaRPr lang="en-US"/>
          </a:p>
        </p:txBody>
      </p:sp>
    </p:spTree>
    <p:extLst>
      <p:ext uri="{BB962C8B-B14F-4D97-AF65-F5344CB8AC3E}">
        <p14:creationId xmlns:p14="http://schemas.microsoft.com/office/powerpoint/2010/main" val="2181129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 and Nursing program are two separate applications. Applicants must be admitted to USU first, before they can submit a PN or AAS nursing application. </a:t>
            </a:r>
          </a:p>
        </p:txBody>
      </p:sp>
      <p:sp>
        <p:nvSpPr>
          <p:cNvPr id="4" name="Slide Number Placeholder 3"/>
          <p:cNvSpPr>
            <a:spLocks noGrp="1"/>
          </p:cNvSpPr>
          <p:nvPr>
            <p:ph type="sldNum" sz="quarter" idx="5"/>
          </p:nvPr>
        </p:nvSpPr>
        <p:spPr/>
        <p:txBody>
          <a:bodyPr/>
          <a:lstStyle/>
          <a:p>
            <a:fld id="{2A0055B0-0124-4340-9CDF-26543341E466}" type="slidenum">
              <a:rPr lang="en-US" smtClean="0"/>
              <a:t>18</a:t>
            </a:fld>
            <a:endParaRPr lang="en-US"/>
          </a:p>
        </p:txBody>
      </p:sp>
    </p:spTree>
    <p:extLst>
      <p:ext uri="{BB962C8B-B14F-4D97-AF65-F5344CB8AC3E}">
        <p14:creationId xmlns:p14="http://schemas.microsoft.com/office/powerpoint/2010/main" val="274100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If you are offered a positon in the program, you will receive</a:t>
            </a:r>
            <a:r>
              <a:rPr lang="en-US" b="1" baseline="0" dirty="0"/>
              <a:t> an official offer letter via email form the department. The due date to turn in your signed acceptance letter will be in the email. Make sure to read that email carefully and submit your acceptance before the deadline to ensure your spot in the program. </a:t>
            </a:r>
          </a:p>
          <a:p>
            <a:endParaRPr lang="en-US" b="1" baseline="0" dirty="0"/>
          </a:p>
          <a:p>
            <a:r>
              <a:rPr lang="en-US" b="1" baseline="0" dirty="0"/>
              <a:t>Advise students to check their preferred email that is in USU’s system – This most likely will be their a-number email, unless they are a transfer students then their email will be the most recent preferred email. </a:t>
            </a:r>
            <a:endParaRPr lang="en-US" b="1" dirty="0"/>
          </a:p>
        </p:txBody>
      </p:sp>
      <p:sp>
        <p:nvSpPr>
          <p:cNvPr id="4" name="Slide Number Placeholder 3"/>
          <p:cNvSpPr>
            <a:spLocks noGrp="1"/>
          </p:cNvSpPr>
          <p:nvPr>
            <p:ph type="sldNum" sz="quarter" idx="10"/>
          </p:nvPr>
        </p:nvSpPr>
        <p:spPr/>
        <p:txBody>
          <a:bodyPr/>
          <a:lstStyle/>
          <a:p>
            <a:fld id="{2A0055B0-0124-4340-9CDF-26543341E466}" type="slidenum">
              <a:rPr lang="en-US" smtClean="0"/>
              <a:t>20</a:t>
            </a:fld>
            <a:endParaRPr lang="en-US"/>
          </a:p>
        </p:txBody>
      </p:sp>
    </p:spTree>
    <p:extLst>
      <p:ext uri="{BB962C8B-B14F-4D97-AF65-F5344CB8AC3E}">
        <p14:creationId xmlns:p14="http://schemas.microsoft.com/office/powerpoint/2010/main" val="959394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Pre-Clinical Requirements/vaccinations</a:t>
            </a:r>
          </a:p>
        </p:txBody>
      </p:sp>
      <p:sp>
        <p:nvSpPr>
          <p:cNvPr id="4" name="Slide Number Placeholder 3"/>
          <p:cNvSpPr>
            <a:spLocks noGrp="1"/>
          </p:cNvSpPr>
          <p:nvPr>
            <p:ph type="sldNum" sz="quarter" idx="5"/>
          </p:nvPr>
        </p:nvSpPr>
        <p:spPr/>
        <p:txBody>
          <a:bodyPr/>
          <a:lstStyle/>
          <a:p>
            <a:fld id="{2A0055B0-0124-4340-9CDF-26543341E466}" type="slidenum">
              <a:rPr lang="en-US" smtClean="0"/>
              <a:t>21</a:t>
            </a:fld>
            <a:endParaRPr lang="en-US"/>
          </a:p>
        </p:txBody>
      </p:sp>
    </p:spTree>
    <p:extLst>
      <p:ext uri="{BB962C8B-B14F-4D97-AF65-F5344CB8AC3E}">
        <p14:creationId xmlns:p14="http://schemas.microsoft.com/office/powerpoint/2010/main" val="4170454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Code for PN program – Ask student to bookmark page</a:t>
            </a:r>
          </a:p>
        </p:txBody>
      </p:sp>
      <p:sp>
        <p:nvSpPr>
          <p:cNvPr id="4" name="Slide Number Placeholder 3"/>
          <p:cNvSpPr>
            <a:spLocks noGrp="1"/>
          </p:cNvSpPr>
          <p:nvPr>
            <p:ph type="sldNum" sz="quarter" idx="5"/>
          </p:nvPr>
        </p:nvSpPr>
        <p:spPr/>
        <p:txBody>
          <a:bodyPr/>
          <a:lstStyle/>
          <a:p>
            <a:fld id="{B273E7B6-3647-6948-85E4-5CEE51DAA598}" type="slidenum">
              <a:rPr lang="en-US" smtClean="0"/>
              <a:t>23</a:t>
            </a:fld>
            <a:endParaRPr lang="en-US"/>
          </a:p>
        </p:txBody>
      </p:sp>
    </p:spTree>
    <p:extLst>
      <p:ext uri="{BB962C8B-B14F-4D97-AF65-F5344CB8AC3E}">
        <p14:creationId xmlns:p14="http://schemas.microsoft.com/office/powerpoint/2010/main" val="3576075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Code for AAS Program – Ask students to bookmark page</a:t>
            </a:r>
          </a:p>
        </p:txBody>
      </p:sp>
      <p:sp>
        <p:nvSpPr>
          <p:cNvPr id="4" name="Slide Number Placeholder 3"/>
          <p:cNvSpPr>
            <a:spLocks noGrp="1"/>
          </p:cNvSpPr>
          <p:nvPr>
            <p:ph type="sldNum" sz="quarter" idx="5"/>
          </p:nvPr>
        </p:nvSpPr>
        <p:spPr/>
        <p:txBody>
          <a:bodyPr/>
          <a:lstStyle/>
          <a:p>
            <a:fld id="{B273E7B6-3647-6948-85E4-5CEE51DAA598}" type="slidenum">
              <a:rPr lang="en-US" smtClean="0"/>
              <a:t>24</a:t>
            </a:fld>
            <a:endParaRPr lang="en-US"/>
          </a:p>
        </p:txBody>
      </p:sp>
    </p:spTree>
    <p:extLst>
      <p:ext uri="{BB962C8B-B14F-4D97-AF65-F5344CB8AC3E}">
        <p14:creationId xmlns:p14="http://schemas.microsoft.com/office/powerpoint/2010/main" val="2727533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7B956-0191-6FD0-10A4-A986D4E347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AEC641-2B1E-ED9A-FCEF-1242BBE74C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10EFEF-2A1D-0B0F-0BD3-2FC1675D4CE9}"/>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75C38FC6-93B1-3202-8646-4BFC49497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4A98C-9A67-109D-DDE4-A4764B7DE90E}"/>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3660519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F080-63D9-EBEE-AD8D-F94F661342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FB6617-32C0-E497-E931-5B24CB1944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75A758-F281-8A90-2AFD-2064FE8B527A}"/>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CA6DC667-0020-044B-9531-06184886B0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FCEB3-3A6A-3524-5C7D-D677E70F472C}"/>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1037687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FFC7-3CC4-472D-547D-C3933FA869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95A30C-624A-72BF-AAA4-9BB8B63344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4457D6-5D28-C2AB-4F12-632C32802A75}"/>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22C0A116-99A6-58E3-D17D-938566762B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192C2A-4738-683A-936C-BC2753B01610}"/>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4172628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B2821-AA01-63D2-BF71-D1F7A172D4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A71BC9-5818-C5A8-DDA1-30BC3AF24E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2B87C2-9247-6F8E-D1C1-3DF6BFE534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48C8BD-DD19-B86F-8BE1-0AF5B8BCD6E9}"/>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6" name="Footer Placeholder 5">
            <a:extLst>
              <a:ext uri="{FF2B5EF4-FFF2-40B4-BE49-F238E27FC236}">
                <a16:creationId xmlns:a16="http://schemas.microsoft.com/office/drawing/2014/main" id="{66FC5571-2F02-F669-85AD-97D6B493D3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B4FC4-AB7D-F518-1CDC-5722836F4F70}"/>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3328168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9A89-7B28-9430-6196-CDE9F3E084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680861-B4B9-4455-8351-7CC8F5FF70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F66287-98DB-9AAF-32BE-EEFA4ECA7B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E4FC2D-11FC-882C-66C1-34BFB627E4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453F07-E881-33E4-5952-6B298651C5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E05021-6635-9A9D-4F15-D788D1BCCE3E}"/>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8" name="Footer Placeholder 7">
            <a:extLst>
              <a:ext uri="{FF2B5EF4-FFF2-40B4-BE49-F238E27FC236}">
                <a16:creationId xmlns:a16="http://schemas.microsoft.com/office/drawing/2014/main" id="{167730A3-E7FD-4772-503E-FC630331C4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C57A4C-32EF-83FF-A026-2D6D727FF633}"/>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373838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FF2C-F9B6-B1ED-2653-52394BD558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FA3F1D-49CD-5A2C-F158-F3EEC414281C}"/>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4" name="Footer Placeholder 3">
            <a:extLst>
              <a:ext uri="{FF2B5EF4-FFF2-40B4-BE49-F238E27FC236}">
                <a16:creationId xmlns:a16="http://schemas.microsoft.com/office/drawing/2014/main" id="{7DB8CD64-9A4B-06E8-D065-7B1A631A0B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3C9554C-483F-0A1B-0EEF-EC0566A46B63}"/>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2731072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9341E3-FAEA-096F-AB90-6B0A397C2030}"/>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3" name="Footer Placeholder 2">
            <a:extLst>
              <a:ext uri="{FF2B5EF4-FFF2-40B4-BE49-F238E27FC236}">
                <a16:creationId xmlns:a16="http://schemas.microsoft.com/office/drawing/2014/main" id="{2F795742-6856-902E-4C09-C2AC43D645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0C02B2-7E62-67ED-946A-895CD58F690E}"/>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2776415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2F905-76AD-7DE2-3BD7-27CEBE1ED6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C4BA7A-428B-D725-4FAC-193C02D0B0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422AD1-0C74-1494-F585-648A1D314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D5760A-E3CA-20AD-B941-4D5E1AE8DD21}"/>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6" name="Footer Placeholder 5">
            <a:extLst>
              <a:ext uri="{FF2B5EF4-FFF2-40B4-BE49-F238E27FC236}">
                <a16:creationId xmlns:a16="http://schemas.microsoft.com/office/drawing/2014/main" id="{2F084899-9C68-0CE2-1887-8A9390658C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63A883-26E2-D797-4025-B397F44DBBBA}"/>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724834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840B-5702-A11A-7AC1-B9D86FB3AF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D8CF9F-544D-AC21-6F1D-B95BECAAC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FF476C-9B86-B028-8C42-839B8B1F0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A44C9C-CE50-43F9-E98C-B0611B8257F8}"/>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6" name="Footer Placeholder 5">
            <a:extLst>
              <a:ext uri="{FF2B5EF4-FFF2-40B4-BE49-F238E27FC236}">
                <a16:creationId xmlns:a16="http://schemas.microsoft.com/office/drawing/2014/main" id="{6A0331A2-876E-8A9A-53C1-B4AD1AA57F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F027B2-29BE-8C3C-4F2D-172E2E109A6D}"/>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4046402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B4A95-B700-6CCE-2266-524D705A6A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649788-68B8-3004-46F4-3A5EABB33A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1E8FB2-C45F-BA6A-6FE9-038324D07171}"/>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8F2B39EA-749E-5D61-64AE-700B17BC7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C01A92-B0EF-264F-A545-710B7D97741E}"/>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157519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9B1032-09F2-FC00-3255-BE1B3EB26B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20A323-EF58-771B-D630-8A1ABF2BA9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989FE1-135A-405D-E4D0-7B20480C18BD}"/>
              </a:ext>
            </a:extLst>
          </p:cNvPr>
          <p:cNvSpPr>
            <a:spLocks noGrp="1"/>
          </p:cNvSpPr>
          <p:nvPr>
            <p:ph type="dt" sz="half" idx="10"/>
          </p:nvPr>
        </p:nvSpPr>
        <p:spPr/>
        <p:txBody>
          <a:body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55F57F16-38D1-33F1-14B9-791442D224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45250E-D695-0073-DA9A-F32C39DD1842}"/>
              </a:ext>
            </a:extLst>
          </p:cNvPr>
          <p:cNvSpPr>
            <a:spLocks noGrp="1"/>
          </p:cNvSpPr>
          <p:nvPr>
            <p:ph type="sldNum" sz="quarter" idx="12"/>
          </p:nvPr>
        </p:nvSpPr>
        <p:spPr/>
        <p:txBody>
          <a:bodyPr/>
          <a:lstStyle/>
          <a:p>
            <a:fld id="{A27D449C-974F-4F4F-A1D9-3319384C69F2}" type="slidenum">
              <a:rPr lang="en-US" smtClean="0"/>
              <a:t>‹#›</a:t>
            </a:fld>
            <a:endParaRPr lang="en-US"/>
          </a:p>
        </p:txBody>
      </p:sp>
    </p:spTree>
    <p:extLst>
      <p:ext uri="{BB962C8B-B14F-4D97-AF65-F5344CB8AC3E}">
        <p14:creationId xmlns:p14="http://schemas.microsoft.com/office/powerpoint/2010/main" val="4039713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28512-B938-117A-52EA-F6A45843D0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283688-7BB4-AB5D-B1BF-0AAD1FD511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FA18E1-AC2E-2AB2-A908-47B79E5DD9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3E37B9-D0A6-D744-B80C-28DBDD3398E2}" type="datetimeFigureOut">
              <a:rPr lang="en-US" smtClean="0"/>
              <a:t>9/24/2025</a:t>
            </a:fld>
            <a:endParaRPr lang="en-US"/>
          </a:p>
        </p:txBody>
      </p:sp>
      <p:sp>
        <p:nvSpPr>
          <p:cNvPr id="5" name="Footer Placeholder 4">
            <a:extLst>
              <a:ext uri="{FF2B5EF4-FFF2-40B4-BE49-F238E27FC236}">
                <a16:creationId xmlns:a16="http://schemas.microsoft.com/office/drawing/2014/main" id="{62F7EBC4-24AF-4016-B97F-68874501C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A2E4A47-BD45-22FC-4D20-7FD2D80401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7D449C-974F-4F4F-A1D9-3319384C69F2}" type="slidenum">
              <a:rPr lang="en-US" smtClean="0"/>
              <a:t>‹#›</a:t>
            </a:fld>
            <a:endParaRPr lang="en-US"/>
          </a:p>
        </p:txBody>
      </p:sp>
    </p:spTree>
    <p:extLst>
      <p:ext uri="{BB962C8B-B14F-4D97-AF65-F5344CB8AC3E}">
        <p14:creationId xmlns:p14="http://schemas.microsoft.com/office/powerpoint/2010/main" val="1420605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atalog.usu.edu/content.php?catoid=39&amp;navoid=3011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s://www.higheredjobs.com/Articles/articleDisplay.cfm?ID=2395"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Lanae.walker@usu.ed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ehs.usu.edu/nursing/how-to-apply/index"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75" y="-1990392"/>
            <a:ext cx="9664686" cy="7468166"/>
          </a:xfrm>
          <a:prstGeom prst="rect">
            <a:avLst/>
          </a:prstGeom>
        </p:spPr>
      </p:pic>
      <p:sp>
        <p:nvSpPr>
          <p:cNvPr id="2" name="Title 1"/>
          <p:cNvSpPr>
            <a:spLocks noGrp="1"/>
          </p:cNvSpPr>
          <p:nvPr>
            <p:ph type="ctrTitle"/>
          </p:nvPr>
        </p:nvSpPr>
        <p:spPr>
          <a:xfrm>
            <a:off x="446308" y="3530432"/>
            <a:ext cx="11298388" cy="1819922"/>
          </a:xfrm>
        </p:spPr>
        <p:txBody>
          <a:bodyPr>
            <a:noAutofit/>
          </a:bodyPr>
          <a:lstStyle/>
          <a:p>
            <a:br>
              <a:rPr lang="en-US" sz="4000" dirty="0"/>
            </a:br>
            <a:br>
              <a:rPr lang="en-US" sz="4000" dirty="0"/>
            </a:br>
            <a:br>
              <a:rPr lang="en-US" sz="4000" dirty="0"/>
            </a:br>
            <a:r>
              <a:rPr lang="en-US" sz="4400" dirty="0"/>
              <a:t>Application Information Session</a:t>
            </a:r>
            <a:br>
              <a:rPr lang="en-US" sz="4400" dirty="0"/>
            </a:br>
            <a:r>
              <a:rPr lang="en-US" sz="4400" dirty="0"/>
              <a:t>PN and AAS Programs</a:t>
            </a:r>
            <a:br>
              <a:rPr lang="en-US" sz="4400" dirty="0"/>
            </a:br>
            <a:endParaRPr lang="en-US" sz="4400" dirty="0"/>
          </a:p>
        </p:txBody>
      </p:sp>
      <p:sp>
        <p:nvSpPr>
          <p:cNvPr id="8" name="TextBox 7"/>
          <p:cNvSpPr txBox="1"/>
          <p:nvPr/>
        </p:nvSpPr>
        <p:spPr>
          <a:xfrm>
            <a:off x="10214517" y="3813717"/>
            <a:ext cx="184731" cy="369332"/>
          </a:xfrm>
          <a:prstGeom prst="rect">
            <a:avLst/>
          </a:prstGeom>
          <a:noFill/>
        </p:spPr>
        <p:txBody>
          <a:bodyPr wrap="none" rtlCol="0">
            <a:spAutoFit/>
          </a:bodyPr>
          <a:lstStyle/>
          <a:p>
            <a:endParaRPr lang="en-US" dirty="0"/>
          </a:p>
        </p:txBody>
      </p:sp>
      <p:pic>
        <p:nvPicPr>
          <p:cNvPr id="11" name="Picture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050240" y="5270269"/>
            <a:ext cx="3694456" cy="546013"/>
          </a:xfrm>
          <a:prstGeom prst="rect">
            <a:avLst/>
          </a:prstGeom>
        </p:spPr>
      </p:pic>
      <p:pic>
        <p:nvPicPr>
          <p:cNvPr id="7" name="Picture 29">
            <a:extLst>
              <a:ext uri="{FF2B5EF4-FFF2-40B4-BE49-F238E27FC236}">
                <a16:creationId xmlns:a16="http://schemas.microsoft.com/office/drawing/2014/main" id="{56481787-EFD5-CC48-9C51-EDB5F1BBB82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46308" y="5174240"/>
            <a:ext cx="6217651" cy="850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08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8889" y="737776"/>
            <a:ext cx="6416632" cy="1143000"/>
          </a:xfrm>
        </p:spPr>
        <p:txBody>
          <a:bodyPr>
            <a:normAutofit fontScale="90000"/>
          </a:bodyPr>
          <a:lstStyle/>
          <a:p>
            <a:r>
              <a:rPr lang="en-US" dirty="0">
                <a:solidFill>
                  <a:schemeClr val="accent2">
                    <a:lumMod val="75000"/>
                  </a:schemeClr>
                </a:solidFill>
              </a:rPr>
              <a:t>Prepare now for the application</a:t>
            </a:r>
          </a:p>
        </p:txBody>
      </p:sp>
      <p:sp>
        <p:nvSpPr>
          <p:cNvPr id="3" name="Content Placeholder 2"/>
          <p:cNvSpPr>
            <a:spLocks noGrp="1"/>
          </p:cNvSpPr>
          <p:nvPr>
            <p:ph idx="1"/>
          </p:nvPr>
        </p:nvSpPr>
        <p:spPr>
          <a:xfrm>
            <a:off x="5058889" y="2455223"/>
            <a:ext cx="6472051" cy="3993078"/>
          </a:xfrm>
        </p:spPr>
        <p:txBody>
          <a:bodyPr vert="horz" lIns="91440" tIns="45720" rIns="91440" bIns="45720" rtlCol="0" anchor="t">
            <a:normAutofit/>
          </a:bodyPr>
          <a:lstStyle/>
          <a:p>
            <a:pPr marL="114300" indent="0">
              <a:buNone/>
            </a:pPr>
            <a:r>
              <a:rPr lang="en-US" sz="2800" dirty="0">
                <a:solidFill>
                  <a:srgbClr val="002060"/>
                </a:solidFill>
                <a:latin typeface="+mn-lt"/>
                <a:cs typeface="Calibri"/>
              </a:rPr>
              <a:t>Learn in this workshop:</a:t>
            </a:r>
            <a:endParaRPr lang="en-US">
              <a:solidFill>
                <a:srgbClr val="002060"/>
              </a:solidFill>
            </a:endParaRPr>
          </a:p>
          <a:p>
            <a:pPr lvl="1"/>
            <a:r>
              <a:rPr lang="en-US" sz="2600" dirty="0">
                <a:solidFill>
                  <a:srgbClr val="002060"/>
                </a:solidFill>
                <a:latin typeface="+mn-lt"/>
                <a:cs typeface="Calibri"/>
              </a:rPr>
              <a:t> What you’ll need to do prior to applying to the Nursing program</a:t>
            </a:r>
            <a:endParaRPr lang="en-US" sz="2600">
              <a:solidFill>
                <a:srgbClr val="002060"/>
              </a:solidFill>
            </a:endParaRPr>
          </a:p>
          <a:p>
            <a:pPr lvl="1"/>
            <a:r>
              <a:rPr lang="en-US" sz="2600" dirty="0">
                <a:solidFill>
                  <a:srgbClr val="002060"/>
                </a:solidFill>
                <a:latin typeface="+mn-lt"/>
                <a:cs typeface="Calibri"/>
              </a:rPr>
              <a:t>What materials to have ready when you do apply</a:t>
            </a:r>
          </a:p>
          <a:p>
            <a:pPr lvl="1"/>
            <a:r>
              <a:rPr lang="en-US" sz="2600" dirty="0">
                <a:solidFill>
                  <a:srgbClr val="002060"/>
                </a:solidFill>
                <a:latin typeface="+mn-lt"/>
                <a:cs typeface="Calibri"/>
              </a:rPr>
              <a:t>What the timeline is</a:t>
            </a:r>
          </a:p>
          <a:p>
            <a:pPr lvl="1"/>
            <a:r>
              <a:rPr lang="en-US" sz="2600" dirty="0">
                <a:solidFill>
                  <a:srgbClr val="002060"/>
                </a:solidFill>
                <a:latin typeface="+mn-lt"/>
                <a:cs typeface="Calibri"/>
              </a:rPr>
              <a:t>Where and who to go to for questions</a:t>
            </a:r>
          </a:p>
          <a:p>
            <a:pPr marL="114300" indent="0">
              <a:buNone/>
            </a:pPr>
            <a:endParaRPr lang="en-US" dirty="0">
              <a:solidFill>
                <a:srgbClr val="002060"/>
              </a:solidFill>
              <a:latin typeface="+mn-lt"/>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97400" cy="6858000"/>
          </a:xfrm>
          <a:prstGeom prst="rect">
            <a:avLst/>
          </a:prstGeom>
        </p:spPr>
      </p:pic>
    </p:spTree>
    <p:extLst>
      <p:ext uri="{BB962C8B-B14F-4D97-AF65-F5344CB8AC3E}">
        <p14:creationId xmlns:p14="http://schemas.microsoft.com/office/powerpoint/2010/main" val="174355049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75000"/>
                  </a:schemeClr>
                </a:solidFill>
              </a:rPr>
              <a:t>Make sure to complete all prerequisites:</a:t>
            </a:r>
          </a:p>
        </p:txBody>
      </p:sp>
      <p:sp>
        <p:nvSpPr>
          <p:cNvPr id="3" name="Content Placeholder 2"/>
          <p:cNvSpPr>
            <a:spLocks noGrp="1"/>
          </p:cNvSpPr>
          <p:nvPr>
            <p:ph idx="1"/>
          </p:nvPr>
        </p:nvSpPr>
        <p:spPr>
          <a:xfrm>
            <a:off x="614681" y="1417638"/>
            <a:ext cx="6178005" cy="5330389"/>
          </a:xfrm>
        </p:spPr>
        <p:txBody>
          <a:bodyPr vert="horz" lIns="91440" tIns="45720" rIns="91440" bIns="45720" rtlCol="0" anchor="t">
            <a:noAutofit/>
          </a:bodyPr>
          <a:lstStyle/>
          <a:p>
            <a:pPr marL="0" indent="0">
              <a:buNone/>
            </a:pPr>
            <a:r>
              <a:rPr lang="en-US" sz="2400" b="1" dirty="0">
                <a:solidFill>
                  <a:srgbClr val="002A4F"/>
                </a:solidFill>
              </a:rPr>
              <a:t>REMEMBER!</a:t>
            </a:r>
          </a:p>
          <a:p>
            <a:pPr marL="0" indent="0">
              <a:buNone/>
            </a:pPr>
            <a:r>
              <a:rPr lang="en-US" sz="2400" b="1" dirty="0">
                <a:solidFill>
                  <a:srgbClr val="002A4F"/>
                </a:solidFill>
                <a:latin typeface="+mn-lt"/>
              </a:rPr>
              <a:t>B- or better grade required in all prerequisite courses</a:t>
            </a:r>
            <a:endParaRPr lang="en-US" sz="2400" b="1" dirty="0">
              <a:solidFill>
                <a:srgbClr val="002A4F"/>
              </a:solidFill>
            </a:endParaRPr>
          </a:p>
          <a:p>
            <a:pPr marL="0" indent="0">
              <a:buNone/>
            </a:pPr>
            <a:endParaRPr lang="en-US" sz="2400" b="1" dirty="0">
              <a:solidFill>
                <a:srgbClr val="002A4F"/>
              </a:solidFill>
            </a:endParaRPr>
          </a:p>
          <a:p>
            <a:pPr marL="0" indent="0">
              <a:buNone/>
            </a:pPr>
            <a:r>
              <a:rPr lang="en-US" sz="2400" b="1" dirty="0">
                <a:solidFill>
                  <a:srgbClr val="002A4F"/>
                </a:solidFill>
                <a:latin typeface="+mn-lt"/>
              </a:rPr>
              <a:t>3 </a:t>
            </a:r>
            <a:r>
              <a:rPr lang="en-US" sz="2400" b="1" dirty="0">
                <a:solidFill>
                  <a:srgbClr val="002A4F"/>
                </a:solidFill>
              </a:rPr>
              <a:t>course attempts will be accepted</a:t>
            </a:r>
          </a:p>
          <a:p>
            <a:pPr marL="0" indent="0">
              <a:buNone/>
            </a:pPr>
            <a:endParaRPr lang="en-US" sz="2400" b="1" dirty="0">
              <a:solidFill>
                <a:srgbClr val="002A4F"/>
              </a:solidFill>
              <a:latin typeface="+mn-lt"/>
            </a:endParaRPr>
          </a:p>
          <a:p>
            <a:pPr marL="0" indent="0">
              <a:buNone/>
            </a:pPr>
            <a:r>
              <a:rPr lang="en-US" sz="2400" b="1" dirty="0">
                <a:solidFill>
                  <a:srgbClr val="002A4F"/>
                </a:solidFill>
                <a:latin typeface="+mn-lt"/>
              </a:rPr>
              <a:t>No more than 10 overall </a:t>
            </a:r>
            <a:r>
              <a:rPr lang="en-US" sz="2400" b="1" dirty="0">
                <a:solidFill>
                  <a:srgbClr val="002A4F"/>
                </a:solidFill>
              </a:rPr>
              <a:t>repeats, including transfer or equivalent course</a:t>
            </a:r>
          </a:p>
          <a:p>
            <a:pPr marL="0" indent="0">
              <a:buNone/>
            </a:pPr>
            <a:endParaRPr lang="en-US" sz="2400" b="1" dirty="0">
              <a:solidFill>
                <a:srgbClr val="002A4F"/>
              </a:solidFill>
            </a:endParaRPr>
          </a:p>
          <a:p>
            <a:pPr marL="0" indent="0">
              <a:buNone/>
            </a:pPr>
            <a:r>
              <a:rPr lang="en-US" sz="2400" b="1" dirty="0">
                <a:solidFill>
                  <a:srgbClr val="002A4F"/>
                </a:solidFill>
                <a:latin typeface="+mn-lt"/>
              </a:rPr>
              <a:t>If you have any questions regarding course attempts or repeats, please talk with your advisor</a:t>
            </a:r>
          </a:p>
        </p:txBody>
      </p:sp>
      <p:sp>
        <p:nvSpPr>
          <p:cNvPr id="5" name="Oval 4"/>
          <p:cNvSpPr/>
          <p:nvPr/>
        </p:nvSpPr>
        <p:spPr>
          <a:xfrm>
            <a:off x="9820892" y="1816924"/>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0208" y="1907213"/>
            <a:ext cx="3571504" cy="3571504"/>
          </a:xfrm>
          <a:prstGeom prst="rect">
            <a:avLst/>
          </a:prstGeom>
        </p:spPr>
      </p:pic>
    </p:spTree>
    <p:extLst>
      <p:ext uri="{BB962C8B-B14F-4D97-AF65-F5344CB8AC3E}">
        <p14:creationId xmlns:p14="http://schemas.microsoft.com/office/powerpoint/2010/main" val="794081661"/>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7E0CB-0123-3C00-5F95-DED2BAE191CE}"/>
              </a:ext>
            </a:extLst>
          </p:cNvPr>
          <p:cNvSpPr>
            <a:spLocks noGrp="1"/>
          </p:cNvSpPr>
          <p:nvPr>
            <p:ph type="title"/>
          </p:nvPr>
        </p:nvSpPr>
        <p:spPr/>
        <p:txBody>
          <a:bodyPr/>
          <a:lstStyle/>
          <a:p>
            <a:r>
              <a:rPr lang="en-US" dirty="0">
                <a:solidFill>
                  <a:schemeClr val="accent2">
                    <a:lumMod val="75000"/>
                  </a:schemeClr>
                </a:solidFill>
              </a:rPr>
              <a:t>Program Prerequisite Courses (PN and AAS programs):</a:t>
            </a:r>
          </a:p>
        </p:txBody>
      </p:sp>
      <p:graphicFrame>
        <p:nvGraphicFramePr>
          <p:cNvPr id="4" name="Content Placeholder 3">
            <a:extLst>
              <a:ext uri="{FF2B5EF4-FFF2-40B4-BE49-F238E27FC236}">
                <a16:creationId xmlns:a16="http://schemas.microsoft.com/office/drawing/2014/main" id="{C02F0D35-5E02-6E97-278B-3D016765BE18}"/>
              </a:ext>
            </a:extLst>
          </p:cNvPr>
          <p:cNvGraphicFramePr>
            <a:graphicFrameLocks noGrp="1"/>
          </p:cNvGraphicFramePr>
          <p:nvPr>
            <p:ph idx="1"/>
            <p:extLst>
              <p:ext uri="{D42A27DB-BD31-4B8C-83A1-F6EECF244321}">
                <p14:modId xmlns:p14="http://schemas.microsoft.com/office/powerpoint/2010/main" val="147175130"/>
              </p:ext>
            </p:extLst>
          </p:nvPr>
        </p:nvGraphicFramePr>
        <p:xfrm>
          <a:off x="838200" y="1690688"/>
          <a:ext cx="10515600" cy="4358640"/>
        </p:xfrm>
        <a:graphic>
          <a:graphicData uri="http://schemas.openxmlformats.org/drawingml/2006/table">
            <a:tbl>
              <a:tblPr firstRow="1" bandRow="1">
                <a:tableStyleId>{2D5ABB26-0587-4C30-8999-92F81FD0307C}</a:tableStyleId>
              </a:tblPr>
              <a:tblGrid>
                <a:gridCol w="5257800">
                  <a:extLst>
                    <a:ext uri="{9D8B030D-6E8A-4147-A177-3AD203B41FA5}">
                      <a16:colId xmlns:a16="http://schemas.microsoft.com/office/drawing/2014/main" val="3087103245"/>
                    </a:ext>
                  </a:extLst>
                </a:gridCol>
                <a:gridCol w="5257800">
                  <a:extLst>
                    <a:ext uri="{9D8B030D-6E8A-4147-A177-3AD203B41FA5}">
                      <a16:colId xmlns:a16="http://schemas.microsoft.com/office/drawing/2014/main" val="1407538781"/>
                    </a:ext>
                  </a:extLst>
                </a:gridCol>
              </a:tblGrid>
              <a:tr h="514904">
                <a:tc>
                  <a:txBody>
                    <a:bodyPr/>
                    <a:lstStyle/>
                    <a:p>
                      <a:r>
                        <a:rPr lang="en-US" sz="2800" dirty="0">
                          <a:solidFill>
                            <a:schemeClr val="accent1">
                              <a:lumMod val="75000"/>
                            </a:schemeClr>
                          </a:solidFill>
                        </a:rPr>
                        <a:t>Practical Nurse Prerequisite Courses: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dirty="0">
                          <a:solidFill>
                            <a:schemeClr val="accent1">
                              <a:lumMod val="75000"/>
                            </a:schemeClr>
                          </a:solidFill>
                        </a:rPr>
                        <a:t>AAS (RN) Prerequisite Courses: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9959008"/>
                  </a:ext>
                </a:extLst>
              </a:tr>
              <a:tr h="2040112">
                <a:tc>
                  <a:txBody>
                    <a:bodyPr/>
                    <a:lstStyle/>
                    <a:p>
                      <a:pPr marL="285750" indent="-285750">
                        <a:buFont typeface="Arial" panose="020B0604020202020204" pitchFamily="34" charset="0"/>
                        <a:buChar char="•"/>
                      </a:pPr>
                      <a:r>
                        <a:rPr lang="en-US" sz="2000" b="1" dirty="0"/>
                        <a:t>HDFS 1500 </a:t>
                      </a:r>
                      <a:r>
                        <a:rPr lang="en-US" sz="2000" dirty="0"/>
                        <a:t>Human Development Across the Lifespan, </a:t>
                      </a:r>
                      <a:r>
                        <a:rPr lang="en-US" sz="2000" u="sng" dirty="0"/>
                        <a:t>or</a:t>
                      </a:r>
                      <a:r>
                        <a:rPr lang="en-US" sz="2000" dirty="0"/>
                        <a:t> </a:t>
                      </a:r>
                      <a:r>
                        <a:rPr lang="en-US" sz="2000" b="1" dirty="0"/>
                        <a:t>PSY 1010 </a:t>
                      </a:r>
                      <a:r>
                        <a:rPr lang="en-US" sz="2000" dirty="0"/>
                        <a:t>General Psychology, </a:t>
                      </a:r>
                      <a:r>
                        <a:rPr lang="en-US" sz="2000" u="sng" dirty="0"/>
                        <a:t>or</a:t>
                      </a:r>
                      <a:r>
                        <a:rPr lang="en-US" sz="2000" dirty="0"/>
                        <a:t> </a:t>
                      </a:r>
                      <a:r>
                        <a:rPr lang="en-US" sz="2000" b="1" dirty="0"/>
                        <a:t>PSY 1100 </a:t>
                      </a:r>
                      <a:r>
                        <a:rPr lang="en-US" sz="2000" dirty="0"/>
                        <a:t>Lifespan Development</a:t>
                      </a:r>
                    </a:p>
                    <a:p>
                      <a:pPr marL="285750" indent="-285750">
                        <a:buFont typeface="Arial" panose="020B0604020202020204" pitchFamily="34" charset="0"/>
                        <a:buChar char="•"/>
                      </a:pPr>
                      <a:r>
                        <a:rPr lang="en-US" sz="2000" b="1" dirty="0"/>
                        <a:t>BIOL 2320 </a:t>
                      </a:r>
                      <a:r>
                        <a:rPr lang="en-US" sz="2000" dirty="0"/>
                        <a:t>Human Anatomy (lab recommended but not required)</a:t>
                      </a:r>
                    </a:p>
                    <a:p>
                      <a:pPr marL="285750" indent="-285750">
                        <a:buFont typeface="Arial" panose="020B0604020202020204" pitchFamily="34" charset="0"/>
                        <a:buChar char="•"/>
                      </a:pPr>
                      <a:r>
                        <a:rPr lang="en-US" sz="2000" b="1" dirty="0"/>
                        <a:t>BIOL 2420 </a:t>
                      </a:r>
                      <a:r>
                        <a:rPr lang="en-US" sz="2000" dirty="0"/>
                        <a:t>Human Anatomy (lab recommended but not required)</a:t>
                      </a:r>
                    </a:p>
                    <a:p>
                      <a:pPr marL="285750" indent="-285750">
                        <a:buFont typeface="Arial" panose="020B0604020202020204" pitchFamily="34" charset="0"/>
                        <a:buChar char="•"/>
                      </a:pPr>
                      <a:r>
                        <a:rPr lang="en-US" sz="2000" dirty="0"/>
                        <a:t>Certified Nurse Assistant </a:t>
                      </a:r>
                      <a:r>
                        <a:rPr lang="en-US" sz="2000" u="sng" dirty="0"/>
                        <a:t>or</a:t>
                      </a:r>
                      <a:r>
                        <a:rPr lang="en-US" sz="2000" dirty="0"/>
                        <a:t> Medical Assistant Certification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2000" dirty="0"/>
                        <a:t>Completion of a PN Program, including all PN prerequisite courses</a:t>
                      </a:r>
                    </a:p>
                    <a:p>
                      <a:pPr marL="285750" indent="-285750">
                        <a:buFont typeface="Arial" panose="020B0604020202020204" pitchFamily="34" charset="0"/>
                        <a:buChar char="•"/>
                      </a:pPr>
                      <a:r>
                        <a:rPr lang="en-US" sz="2000" b="1" dirty="0"/>
                        <a:t>ENGL 1010 </a:t>
                      </a:r>
                      <a:r>
                        <a:rPr lang="en-US" sz="2000" dirty="0"/>
                        <a:t>Introduction to Writing: Academic Prose</a:t>
                      </a:r>
                    </a:p>
                    <a:p>
                      <a:pPr marL="285750" indent="-285750">
                        <a:buFont typeface="Arial" panose="020B0604020202020204" pitchFamily="34" charset="0"/>
                        <a:buChar char="•"/>
                      </a:pPr>
                      <a:r>
                        <a:rPr lang="en-US" sz="2000" b="1" dirty="0">
                          <a:solidFill>
                            <a:schemeClr val="tx1"/>
                          </a:solidFill>
                        </a:rPr>
                        <a:t>CHEM 1010 </a:t>
                      </a:r>
                      <a:r>
                        <a:rPr lang="en-US" sz="2000" dirty="0"/>
                        <a:t>Introduction to Chemistry </a:t>
                      </a:r>
                      <a:r>
                        <a:rPr lang="en-US" sz="2000" u="sng" dirty="0"/>
                        <a:t>or</a:t>
                      </a:r>
                      <a:r>
                        <a:rPr lang="en-US" sz="2000" dirty="0"/>
                        <a:t> </a:t>
                      </a:r>
                      <a:r>
                        <a:rPr lang="en-US" sz="2000" b="1" dirty="0"/>
                        <a:t>CHEM 1110  </a:t>
                      </a:r>
                      <a:r>
                        <a:rPr lang="en-US" sz="2000" dirty="0"/>
                        <a:t>General Chemistry I (CHEM 1115 lab recommended but not required)</a:t>
                      </a:r>
                    </a:p>
                    <a:p>
                      <a:pPr marL="285750" indent="-285750">
                        <a:buFont typeface="Arial" panose="020B0604020202020204" pitchFamily="34" charset="0"/>
                        <a:buChar char="•"/>
                      </a:pPr>
                      <a:r>
                        <a:rPr lang="en-US" sz="2000" b="1" dirty="0"/>
                        <a:t>NURS 2500 </a:t>
                      </a:r>
                      <a:r>
                        <a:rPr lang="en-US" sz="2000" dirty="0"/>
                        <a:t>Pathophysiology</a:t>
                      </a:r>
                    </a:p>
                    <a:p>
                      <a:pPr marL="285750" indent="-285750">
                        <a:buFont typeface="Arial" panose="020B0604020202020204" pitchFamily="34" charset="0"/>
                        <a:buChar char="•"/>
                      </a:pPr>
                      <a:r>
                        <a:rPr lang="en-US" sz="2000" dirty="0"/>
                        <a:t>Any </a:t>
                      </a:r>
                      <a:r>
                        <a:rPr lang="en-US" sz="2000" b="1" dirty="0">
                          <a:hlinkClick r:id="rId3"/>
                        </a:rPr>
                        <a:t>Math QL</a:t>
                      </a:r>
                      <a:r>
                        <a:rPr lang="en-US" sz="2000" b="1" dirty="0"/>
                        <a:t> </a:t>
                      </a:r>
                      <a:r>
                        <a:rPr lang="en-US" sz="2000" b="0" dirty="0"/>
                        <a:t>(</a:t>
                      </a:r>
                      <a:r>
                        <a:rPr lang="en-US" sz="2000" b="1" dirty="0"/>
                        <a:t>STAT 1040 </a:t>
                      </a:r>
                      <a:r>
                        <a:rPr lang="en-US" sz="2000" b="0" u="sng" dirty="0"/>
                        <a:t>or</a:t>
                      </a:r>
                      <a:r>
                        <a:rPr lang="en-US" sz="2000" b="1" dirty="0"/>
                        <a:t> STAT 1045 </a:t>
                      </a:r>
                      <a:r>
                        <a:rPr lang="en-US" sz="2000" b="0" dirty="0"/>
                        <a:t>recommended but not required)</a:t>
                      </a:r>
                    </a:p>
                    <a:p>
                      <a:pPr marL="285750" indent="-285750">
                        <a:buFont typeface="Arial" panose="020B0604020202020204" pitchFamily="34" charset="0"/>
                        <a:buChar char="•"/>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1124732"/>
                  </a:ext>
                </a:extLst>
              </a:tr>
            </a:tbl>
          </a:graphicData>
        </a:graphic>
      </p:graphicFrame>
    </p:spTree>
    <p:extLst>
      <p:ext uri="{BB962C8B-B14F-4D97-AF65-F5344CB8AC3E}">
        <p14:creationId xmlns:p14="http://schemas.microsoft.com/office/powerpoint/2010/main" val="229277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46AA-51CB-4620-B4FE-2DCE658D858F}"/>
              </a:ext>
            </a:extLst>
          </p:cNvPr>
          <p:cNvSpPr>
            <a:spLocks noGrp="1"/>
          </p:cNvSpPr>
          <p:nvPr>
            <p:ph type="title"/>
          </p:nvPr>
        </p:nvSpPr>
        <p:spPr>
          <a:xfrm>
            <a:off x="609600" y="173651"/>
            <a:ext cx="6902783" cy="1546951"/>
          </a:xfrm>
        </p:spPr>
        <p:txBody>
          <a:bodyPr/>
          <a:lstStyle/>
          <a:p>
            <a:r>
              <a:rPr lang="en-US" dirty="0">
                <a:latin typeface="Arial"/>
                <a:cs typeface="Arial"/>
              </a:rPr>
              <a:t>Additional prerequisite information:</a:t>
            </a:r>
            <a:endParaRPr lang="en-US" dirty="0"/>
          </a:p>
        </p:txBody>
      </p:sp>
      <p:sp>
        <p:nvSpPr>
          <p:cNvPr id="3" name="Content Placeholder 2">
            <a:extLst>
              <a:ext uri="{FF2B5EF4-FFF2-40B4-BE49-F238E27FC236}">
                <a16:creationId xmlns:a16="http://schemas.microsoft.com/office/drawing/2014/main" id="{CF53BE2F-C2D1-48FB-9683-36657D89A0D7}"/>
              </a:ext>
            </a:extLst>
          </p:cNvPr>
          <p:cNvSpPr>
            <a:spLocks noGrp="1"/>
          </p:cNvSpPr>
          <p:nvPr>
            <p:ph idx="1"/>
          </p:nvPr>
        </p:nvSpPr>
        <p:spPr>
          <a:xfrm>
            <a:off x="609600" y="1765453"/>
            <a:ext cx="6563097" cy="4635347"/>
          </a:xfrm>
        </p:spPr>
        <p:txBody>
          <a:bodyPr vert="horz" lIns="91440" tIns="45720" rIns="91440" bIns="45720" rtlCol="0" anchor="t">
            <a:normAutofit/>
          </a:bodyPr>
          <a:lstStyle/>
          <a:p>
            <a:r>
              <a:rPr lang="en-US" sz="2600" dirty="0">
                <a:solidFill>
                  <a:srgbClr val="002060"/>
                </a:solidFill>
                <a:latin typeface="Calibri"/>
                <a:cs typeface="Calibri"/>
              </a:rPr>
              <a:t>Students applying to the AAS Nursing program must also have a B- or higher in all PN courses</a:t>
            </a:r>
            <a:endParaRPr lang="en-US" sz="2600" dirty="0">
              <a:solidFill>
                <a:srgbClr val="2F2B20"/>
              </a:solidFill>
            </a:endParaRPr>
          </a:p>
          <a:p>
            <a:r>
              <a:rPr lang="en-US" sz="2600" dirty="0">
                <a:solidFill>
                  <a:srgbClr val="002060"/>
                </a:solidFill>
                <a:latin typeface="Calibri"/>
                <a:cs typeface="Calibri"/>
              </a:rPr>
              <a:t>BIOL 2420 must be completed within five years of entrance to USU Nursing program* </a:t>
            </a:r>
          </a:p>
          <a:p>
            <a:r>
              <a:rPr lang="en-US" sz="2600" dirty="0">
                <a:solidFill>
                  <a:srgbClr val="002060"/>
                </a:solidFill>
                <a:latin typeface="Calibri"/>
                <a:cs typeface="Calibri"/>
              </a:rPr>
              <a:t>Maximum limit of three attempts to complete each prerequisite course</a:t>
            </a:r>
          </a:p>
          <a:p>
            <a:pPr marL="114300" indent="0">
              <a:buNone/>
            </a:pPr>
            <a:endParaRPr lang="en-US" sz="2000" dirty="0">
              <a:solidFill>
                <a:srgbClr val="002060"/>
              </a:solidFill>
              <a:latin typeface="Calibri"/>
              <a:cs typeface="Calibri"/>
            </a:endParaRPr>
          </a:p>
          <a:p>
            <a:pPr marL="114300" indent="0">
              <a:buNone/>
            </a:pPr>
            <a:endParaRPr lang="en-US" sz="2000" dirty="0">
              <a:solidFill>
                <a:srgbClr val="002060"/>
              </a:solidFill>
              <a:latin typeface="Calibri"/>
              <a:cs typeface="Calibri"/>
            </a:endParaRPr>
          </a:p>
          <a:p>
            <a:pPr marL="114300" indent="0">
              <a:buNone/>
            </a:pPr>
            <a:r>
              <a:rPr lang="en-US" sz="2000" dirty="0">
                <a:latin typeface="Calibri"/>
                <a:cs typeface="Calibri"/>
              </a:rPr>
              <a:t>* or must be completed within 5 years of entrance to PN program if moving directly into AAS Nursing program from USU's PN program or a technical college PN program</a:t>
            </a:r>
            <a:endParaRPr lang="en-US" sz="2000" dirty="0">
              <a:cs typeface="Calibri"/>
            </a:endParaRPr>
          </a:p>
        </p:txBody>
      </p:sp>
      <p:pic>
        <p:nvPicPr>
          <p:cNvPr id="5" name="Picture 4" descr="A group of people looking at each other&#10;&#10;Description generated with high confidence">
            <a:extLst>
              <a:ext uri="{FF2B5EF4-FFF2-40B4-BE49-F238E27FC236}">
                <a16:creationId xmlns:a16="http://schemas.microsoft.com/office/drawing/2014/main" id="{C9D12AEB-DC39-492B-82C8-90C1A12C8E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724" y="1600199"/>
            <a:ext cx="3853542" cy="3853542"/>
          </a:xfrm>
          <a:prstGeom prst="rect">
            <a:avLst/>
          </a:prstGeom>
        </p:spPr>
      </p:pic>
    </p:spTree>
    <p:extLst>
      <p:ext uri="{BB962C8B-B14F-4D97-AF65-F5344CB8AC3E}">
        <p14:creationId xmlns:p14="http://schemas.microsoft.com/office/powerpoint/2010/main" val="1217924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accent2">
                    <a:lumMod val="75000"/>
                  </a:schemeClr>
                </a:solidFill>
              </a:rPr>
              <a:t>Additional prerequisite </a:t>
            </a:r>
            <a:br>
              <a:rPr lang="en-US" dirty="0">
                <a:solidFill>
                  <a:schemeClr val="accent2">
                    <a:lumMod val="75000"/>
                  </a:schemeClr>
                </a:solidFill>
              </a:rPr>
            </a:br>
            <a:r>
              <a:rPr lang="en-US" dirty="0">
                <a:solidFill>
                  <a:schemeClr val="accent2">
                    <a:lumMod val="75000"/>
                  </a:schemeClr>
                </a:solidFill>
              </a:rPr>
              <a:t>information:</a:t>
            </a:r>
            <a:endParaRPr lang="en-US" dirty="0"/>
          </a:p>
        </p:txBody>
      </p:sp>
      <p:sp>
        <p:nvSpPr>
          <p:cNvPr id="10" name="Content Placeholder 9"/>
          <p:cNvSpPr>
            <a:spLocks noGrp="1"/>
          </p:cNvSpPr>
          <p:nvPr>
            <p:ph sz="half" idx="1"/>
          </p:nvPr>
        </p:nvSpPr>
        <p:spPr>
          <a:xfrm>
            <a:off x="383356" y="1611984"/>
            <a:ext cx="6347381" cy="4245119"/>
          </a:xfrm>
        </p:spPr>
        <p:txBody>
          <a:bodyPr vert="horz" lIns="91440" tIns="45720" rIns="91440" bIns="45720" rtlCol="0" anchor="t">
            <a:normAutofit/>
          </a:bodyPr>
          <a:lstStyle/>
          <a:p>
            <a:pPr lvl="1"/>
            <a:endParaRPr lang="en-US" dirty="0">
              <a:solidFill>
                <a:srgbClr val="002A4F"/>
              </a:solidFill>
            </a:endParaRPr>
          </a:p>
          <a:p>
            <a:pPr lvl="1"/>
            <a:r>
              <a:rPr lang="en-US" sz="2800" dirty="0">
                <a:solidFill>
                  <a:srgbClr val="002060"/>
                </a:solidFill>
                <a:latin typeface="Calibri"/>
                <a:cs typeface="Calibri"/>
              </a:rPr>
              <a:t>All remaining prerequisites must be completed by Summer semester of the application year (e.g. Summer 2026 semester for Fall 2026 Program Cohort)</a:t>
            </a:r>
          </a:p>
          <a:p>
            <a:pPr marL="457200" lvl="1" indent="0">
              <a:buNone/>
            </a:pPr>
            <a:endParaRPr lang="en-US" sz="2800" dirty="0">
              <a:solidFill>
                <a:srgbClr val="002060"/>
              </a:solidFill>
              <a:latin typeface="Calibri"/>
              <a:cs typeface="Calibri"/>
            </a:endParaRPr>
          </a:p>
          <a:p>
            <a:pPr marL="114300" indent="0">
              <a:buNone/>
            </a:pPr>
            <a:endParaRPr lang="en-US" dirty="0"/>
          </a:p>
        </p:txBody>
      </p:sp>
      <p:sp>
        <p:nvSpPr>
          <p:cNvPr id="8" name="Content Placeholder 7"/>
          <p:cNvSpPr>
            <a:spLocks noGrp="1"/>
          </p:cNvSpPr>
          <p:nvPr>
            <p:ph sz="half" idx="2"/>
          </p:nvPr>
        </p:nvSpPr>
        <p:spPr>
          <a:xfrm>
            <a:off x="7503736" y="1536192"/>
            <a:ext cx="3265863" cy="4590288"/>
          </a:xfrm>
        </p:spPr>
        <p:txBody>
          <a:bodyPr>
            <a:normAutofit/>
          </a:bodyPr>
          <a:lstStyle/>
          <a:p>
            <a:pPr marL="411480" lvl="1" indent="0">
              <a:buNone/>
            </a:pPr>
            <a:endParaRPr lang="en-US" dirty="0">
              <a:solidFill>
                <a:srgbClr val="002A4F"/>
              </a:solidFill>
            </a:endParaRPr>
          </a:p>
          <a:p>
            <a:endParaRPr lang="en-US" dirty="0"/>
          </a:p>
        </p:txBody>
      </p:sp>
      <p:pic>
        <p:nvPicPr>
          <p:cNvPr id="2" name="Picture 1"/>
          <p:cNvPicPr>
            <a:picLocks noChangeAspect="1"/>
          </p:cNvPicPr>
          <p:nvPr/>
        </p:nvPicPr>
        <p:blipFill>
          <a:blip r:embed="rId3"/>
          <a:stretch>
            <a:fillRect/>
          </a:stretch>
        </p:blipFill>
        <p:spPr>
          <a:xfrm>
            <a:off x="7503737" y="-13668"/>
            <a:ext cx="4688264" cy="6871668"/>
          </a:xfrm>
          <a:prstGeom prst="rect">
            <a:avLst/>
          </a:prstGeom>
        </p:spPr>
      </p:pic>
      <p:sp>
        <p:nvSpPr>
          <p:cNvPr id="3" name="TextBox 2"/>
          <p:cNvSpPr txBox="1"/>
          <p:nvPr/>
        </p:nvSpPr>
        <p:spPr>
          <a:xfrm>
            <a:off x="383356" y="5980670"/>
            <a:ext cx="6697066" cy="523220"/>
          </a:xfrm>
          <a:prstGeom prst="rect">
            <a:avLst/>
          </a:prstGeom>
          <a:noFill/>
        </p:spPr>
        <p:txBody>
          <a:bodyPr wrap="square" rtlCol="0">
            <a:spAutoFit/>
          </a:bodyPr>
          <a:lstStyle/>
          <a:p>
            <a:r>
              <a:rPr lang="en-US" sz="1400" dirty="0"/>
              <a:t>*USHE Technical colleges include:  </a:t>
            </a:r>
            <a:r>
              <a:rPr lang="en-US" sz="1400" dirty="0" err="1"/>
              <a:t>Bridgerland</a:t>
            </a:r>
            <a:r>
              <a:rPr lang="en-US" sz="1400" dirty="0"/>
              <a:t> Tech, Davis Tech, Uintah Basin Tech, </a:t>
            </a:r>
            <a:r>
              <a:rPr lang="en-US" sz="1400" dirty="0" err="1"/>
              <a:t>Mountainland</a:t>
            </a:r>
            <a:r>
              <a:rPr lang="en-US" sz="1400" dirty="0"/>
              <a:t> Tech, Ogden-Weber Tech, Southwest Tech, Tooele Tech, and Dixie Tech.</a:t>
            </a:r>
          </a:p>
        </p:txBody>
      </p:sp>
    </p:spTree>
    <p:extLst>
      <p:ext uri="{BB962C8B-B14F-4D97-AF65-F5344CB8AC3E}">
        <p14:creationId xmlns:p14="http://schemas.microsoft.com/office/powerpoint/2010/main" val="13668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FC641-363C-C646-9B73-E9244A23C547}"/>
              </a:ext>
            </a:extLst>
          </p:cNvPr>
          <p:cNvSpPr>
            <a:spLocks noGrp="1"/>
          </p:cNvSpPr>
          <p:nvPr>
            <p:ph type="title"/>
          </p:nvPr>
        </p:nvSpPr>
        <p:spPr/>
        <p:txBody>
          <a:bodyPr/>
          <a:lstStyle/>
          <a:p>
            <a:r>
              <a:rPr lang="en-US" dirty="0">
                <a:solidFill>
                  <a:srgbClr val="489C9A"/>
                </a:solidFill>
              </a:rPr>
              <a:t>Let’s make sure we understand (easy)</a:t>
            </a:r>
          </a:p>
        </p:txBody>
      </p:sp>
      <p:sp>
        <p:nvSpPr>
          <p:cNvPr id="3" name="Content Placeholder 2">
            <a:extLst>
              <a:ext uri="{FF2B5EF4-FFF2-40B4-BE49-F238E27FC236}">
                <a16:creationId xmlns:a16="http://schemas.microsoft.com/office/drawing/2014/main" id="{2230E086-0FB3-E045-80F1-0182341A06DA}"/>
              </a:ext>
            </a:extLst>
          </p:cNvPr>
          <p:cNvSpPr>
            <a:spLocks noGrp="1"/>
          </p:cNvSpPr>
          <p:nvPr>
            <p:ph sz="half" idx="1"/>
          </p:nvPr>
        </p:nvSpPr>
        <p:spPr/>
        <p:txBody>
          <a:bodyPr>
            <a:normAutofit fontScale="92500"/>
          </a:bodyPr>
          <a:lstStyle/>
          <a:p>
            <a:r>
              <a:rPr lang="en-US" dirty="0">
                <a:solidFill>
                  <a:srgbClr val="000D66"/>
                </a:solidFill>
              </a:rPr>
              <a:t>EXAMPLE 1</a:t>
            </a:r>
          </a:p>
          <a:p>
            <a:r>
              <a:rPr lang="en-US" dirty="0">
                <a:solidFill>
                  <a:srgbClr val="000D66"/>
                </a:solidFill>
              </a:rPr>
              <a:t>Jane, a Davis-Weber Tech student, completed her PN program in</a:t>
            </a:r>
            <a:r>
              <a:rPr lang="en-US" dirty="0">
                <a:solidFill>
                  <a:srgbClr val="002060"/>
                </a:solidFill>
              </a:rPr>
              <a:t> </a:t>
            </a:r>
            <a:r>
              <a:rPr lang="en-US" b="1" dirty="0">
                <a:solidFill>
                  <a:srgbClr val="002060"/>
                </a:solidFill>
              </a:rPr>
              <a:t>December 2025</a:t>
            </a:r>
            <a:r>
              <a:rPr lang="en-US" dirty="0">
                <a:solidFill>
                  <a:srgbClr val="002060"/>
                </a:solidFill>
              </a:rPr>
              <a:t>. What is the latest that she can complete her pre-requisites to enter USU’s Fall 2026 nursing cohort?</a:t>
            </a:r>
          </a:p>
          <a:p>
            <a:r>
              <a:rPr lang="en-US" dirty="0">
                <a:solidFill>
                  <a:srgbClr val="002060"/>
                </a:solidFill>
              </a:rPr>
              <a:t>Answer: Jane has until </a:t>
            </a:r>
            <a:r>
              <a:rPr lang="en-US" b="1" dirty="0">
                <a:solidFill>
                  <a:srgbClr val="002060"/>
                </a:solidFill>
              </a:rPr>
              <a:t>Summer 2026 </a:t>
            </a:r>
            <a:r>
              <a:rPr lang="en-US" dirty="0">
                <a:solidFill>
                  <a:srgbClr val="000D66"/>
                </a:solidFill>
              </a:rPr>
              <a:t>semester to complete pre-requisite courses</a:t>
            </a:r>
          </a:p>
        </p:txBody>
      </p:sp>
      <p:sp>
        <p:nvSpPr>
          <p:cNvPr id="4" name="Content Placeholder 3">
            <a:extLst>
              <a:ext uri="{FF2B5EF4-FFF2-40B4-BE49-F238E27FC236}">
                <a16:creationId xmlns:a16="http://schemas.microsoft.com/office/drawing/2014/main" id="{357A5E26-6400-2541-AA5E-A5DD78B36725}"/>
              </a:ext>
            </a:extLst>
          </p:cNvPr>
          <p:cNvSpPr>
            <a:spLocks noGrp="1"/>
          </p:cNvSpPr>
          <p:nvPr>
            <p:ph sz="half" idx="2"/>
          </p:nvPr>
        </p:nvSpPr>
        <p:spPr>
          <a:xfrm>
            <a:off x="5892800" y="1536192"/>
            <a:ext cx="4876800" cy="5047170"/>
          </a:xfrm>
        </p:spPr>
        <p:txBody>
          <a:bodyPr>
            <a:normAutofit fontScale="92500"/>
          </a:bodyPr>
          <a:lstStyle/>
          <a:p>
            <a:r>
              <a:rPr lang="en-US" dirty="0">
                <a:solidFill>
                  <a:srgbClr val="000D66"/>
                </a:solidFill>
              </a:rPr>
              <a:t>EXAMPLE 2</a:t>
            </a:r>
          </a:p>
          <a:p>
            <a:r>
              <a:rPr lang="en-US" dirty="0">
                <a:solidFill>
                  <a:srgbClr val="000D66"/>
                </a:solidFill>
              </a:rPr>
              <a:t>John, a Uintah Basin Tech student, </a:t>
            </a:r>
            <a:r>
              <a:rPr lang="en-US" dirty="0">
                <a:solidFill>
                  <a:srgbClr val="002060"/>
                </a:solidFill>
              </a:rPr>
              <a:t>completed his PN program in </a:t>
            </a:r>
            <a:r>
              <a:rPr lang="en-US" b="1" dirty="0">
                <a:solidFill>
                  <a:srgbClr val="002060"/>
                </a:solidFill>
              </a:rPr>
              <a:t>May 2026</a:t>
            </a:r>
            <a:r>
              <a:rPr lang="en-US" dirty="0">
                <a:solidFill>
                  <a:srgbClr val="002060"/>
                </a:solidFill>
              </a:rPr>
              <a:t>. What is the latest that he can complete pre-requisites in order to enter USU’s Fall 2024 nursing cohorts?</a:t>
            </a:r>
          </a:p>
          <a:p>
            <a:r>
              <a:rPr lang="en-US" dirty="0">
                <a:solidFill>
                  <a:srgbClr val="002060"/>
                </a:solidFill>
              </a:rPr>
              <a:t>Answer: John has until </a:t>
            </a:r>
            <a:r>
              <a:rPr lang="en-US" b="1" dirty="0">
                <a:solidFill>
                  <a:srgbClr val="002060"/>
                </a:solidFill>
              </a:rPr>
              <a:t>Summer 2026 </a:t>
            </a:r>
            <a:r>
              <a:rPr lang="en-US" dirty="0">
                <a:solidFill>
                  <a:srgbClr val="000D66"/>
                </a:solidFill>
              </a:rPr>
              <a:t>semester to complete pre-requisite courses</a:t>
            </a:r>
          </a:p>
        </p:txBody>
      </p:sp>
    </p:spTree>
    <p:extLst>
      <p:ext uri="{BB962C8B-B14F-4D97-AF65-F5344CB8AC3E}">
        <p14:creationId xmlns:p14="http://schemas.microsoft.com/office/powerpoint/2010/main" val="2848593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6598" y="274638"/>
            <a:ext cx="6705599" cy="1143000"/>
          </a:xfrm>
        </p:spPr>
        <p:txBody>
          <a:bodyPr>
            <a:normAutofit/>
          </a:bodyPr>
          <a:lstStyle/>
          <a:p>
            <a:pPr lvl="0"/>
            <a:r>
              <a:rPr lang="en-US" sz="4800" dirty="0">
                <a:solidFill>
                  <a:schemeClr val="accent2">
                    <a:lumMod val="75000"/>
                  </a:schemeClr>
                </a:solidFill>
              </a:rPr>
              <a:t>Application Process</a:t>
            </a:r>
            <a:endParaRPr lang="en-US" dirty="0">
              <a:solidFill>
                <a:schemeClr val="accent2">
                  <a:lumMod val="75000"/>
                </a:schemeClr>
              </a:solidFill>
            </a:endParaRPr>
          </a:p>
        </p:txBody>
      </p:sp>
      <p:sp>
        <p:nvSpPr>
          <p:cNvPr id="3" name="Content Placeholder 2"/>
          <p:cNvSpPr>
            <a:spLocks noGrp="1"/>
          </p:cNvSpPr>
          <p:nvPr>
            <p:ph idx="1"/>
          </p:nvPr>
        </p:nvSpPr>
        <p:spPr>
          <a:xfrm>
            <a:off x="5086598" y="1600200"/>
            <a:ext cx="6337465" cy="4800600"/>
          </a:xfrm>
        </p:spPr>
        <p:txBody>
          <a:bodyPr vert="horz" lIns="91440" tIns="45720" rIns="91440" bIns="45720" rtlCol="0" anchor="t">
            <a:normAutofit/>
          </a:bodyPr>
          <a:lstStyle/>
          <a:p>
            <a:pPr marL="0" indent="0">
              <a:buNone/>
            </a:pPr>
            <a:r>
              <a:rPr lang="en-US" sz="3200" dirty="0">
                <a:solidFill>
                  <a:srgbClr val="002060"/>
                </a:solidFill>
                <a:ea typeface="+mj-ea"/>
                <a:cs typeface="+mj-cs"/>
              </a:rPr>
              <a:t>Two Phase process</a:t>
            </a:r>
            <a:endParaRPr lang="en-US" dirty="0">
              <a:solidFill>
                <a:srgbClr val="002060"/>
              </a:solidFill>
              <a:ea typeface="+mj-ea"/>
            </a:endParaRPr>
          </a:p>
          <a:p>
            <a:r>
              <a:rPr lang="en-US" sz="3200" dirty="0">
                <a:solidFill>
                  <a:srgbClr val="002060"/>
                </a:solidFill>
                <a:latin typeface="+mn-lt"/>
                <a:ea typeface="+mj-ea"/>
                <a:cs typeface="+mj-cs"/>
              </a:rPr>
              <a:t>PHASE 1- submit the following</a:t>
            </a:r>
          </a:p>
          <a:p>
            <a:pPr lvl="1"/>
            <a:r>
              <a:rPr lang="en-US" sz="2800" dirty="0">
                <a:solidFill>
                  <a:srgbClr val="002060"/>
                </a:solidFill>
                <a:latin typeface="+mn-lt"/>
                <a:ea typeface="+mj-ea"/>
                <a:cs typeface="+mj-cs"/>
              </a:rPr>
              <a:t>General Appli</a:t>
            </a:r>
            <a:r>
              <a:rPr lang="en-US" sz="2800" dirty="0">
                <a:solidFill>
                  <a:srgbClr val="002060"/>
                </a:solidFill>
                <a:ea typeface="+mj-ea"/>
                <a:cs typeface="+mj-cs"/>
              </a:rPr>
              <a:t>cation</a:t>
            </a:r>
          </a:p>
          <a:p>
            <a:pPr lvl="1"/>
            <a:r>
              <a:rPr lang="en-US" sz="2800" dirty="0">
                <a:solidFill>
                  <a:srgbClr val="002060"/>
                </a:solidFill>
                <a:latin typeface="+mn-lt"/>
                <a:ea typeface="+mj-ea"/>
                <a:cs typeface="+mj-cs"/>
              </a:rPr>
              <a:t>Resume Template</a:t>
            </a:r>
          </a:p>
          <a:p>
            <a:pPr lvl="1"/>
            <a:r>
              <a:rPr lang="en-US" sz="2800" dirty="0">
                <a:solidFill>
                  <a:srgbClr val="002060"/>
                </a:solidFill>
                <a:latin typeface="+mn-lt"/>
                <a:ea typeface="+mj-ea"/>
                <a:cs typeface="+mj-cs"/>
              </a:rPr>
              <a:t>Application Essay questions – Essay questions will be emailed each </a:t>
            </a:r>
            <a:r>
              <a:rPr lang="en-US" sz="2800" dirty="0">
                <a:solidFill>
                  <a:srgbClr val="002060"/>
                </a:solidFill>
                <a:ea typeface="+mj-ea"/>
                <a:cs typeface="+mj-cs"/>
              </a:rPr>
              <a:t>F</a:t>
            </a:r>
            <a:r>
              <a:rPr lang="en-US" sz="2800" dirty="0">
                <a:solidFill>
                  <a:srgbClr val="002060"/>
                </a:solidFill>
                <a:latin typeface="+mn-lt"/>
                <a:ea typeface="+mj-ea"/>
                <a:cs typeface="+mj-cs"/>
              </a:rPr>
              <a:t>riday</a:t>
            </a:r>
          </a:p>
          <a:p>
            <a:r>
              <a:rPr lang="en-US" sz="3200" dirty="0">
                <a:solidFill>
                  <a:srgbClr val="002060"/>
                </a:solidFill>
                <a:ea typeface="+mj-ea"/>
                <a:cs typeface="+mj-cs"/>
              </a:rPr>
              <a:t>PHASE 2 – by invite</a:t>
            </a:r>
          </a:p>
          <a:p>
            <a:pPr lvl="1"/>
            <a:r>
              <a:rPr lang="en-US" sz="2800" dirty="0">
                <a:solidFill>
                  <a:srgbClr val="002060"/>
                </a:solidFill>
                <a:latin typeface="+mn-lt"/>
                <a:ea typeface="+mj-ea"/>
                <a:cs typeface="+mj-cs"/>
              </a:rPr>
              <a:t>Video Interviews</a:t>
            </a:r>
            <a:endParaRPr lang="en-US" sz="2800" dirty="0">
              <a:solidFill>
                <a:srgbClr val="002060"/>
              </a:solidFill>
              <a:latin typeface="+mn-lt"/>
              <a:ea typeface="+mj-ea"/>
              <a:cs typeface="Calibri"/>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7400" cy="6858000"/>
          </a:xfrm>
          <a:prstGeom prst="rect">
            <a:avLst/>
          </a:prstGeom>
        </p:spPr>
      </p:pic>
    </p:spTree>
    <p:extLst>
      <p:ext uri="{BB962C8B-B14F-4D97-AF65-F5344CB8AC3E}">
        <p14:creationId xmlns:p14="http://schemas.microsoft.com/office/powerpoint/2010/main" val="104487523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75000"/>
                  </a:schemeClr>
                </a:solidFill>
              </a:rPr>
              <a:t>Resume Template</a:t>
            </a:r>
          </a:p>
        </p:txBody>
      </p:sp>
      <p:sp>
        <p:nvSpPr>
          <p:cNvPr id="3" name="Content Placeholder 2"/>
          <p:cNvSpPr>
            <a:spLocks noGrp="1"/>
          </p:cNvSpPr>
          <p:nvPr>
            <p:ph idx="1"/>
          </p:nvPr>
        </p:nvSpPr>
        <p:spPr>
          <a:xfrm>
            <a:off x="514598" y="1600200"/>
            <a:ext cx="6729350" cy="4800600"/>
          </a:xfrm>
        </p:spPr>
        <p:txBody>
          <a:bodyPr vert="horz" lIns="91440" tIns="45720" rIns="91440" bIns="45720" rtlCol="0" anchor="t">
            <a:normAutofit/>
          </a:bodyPr>
          <a:lstStyle/>
          <a:p>
            <a:r>
              <a:rPr lang="en-US" sz="2800" dirty="0">
                <a:solidFill>
                  <a:srgbClr val="002060"/>
                </a:solidFill>
                <a:latin typeface="+mn-lt"/>
                <a:cs typeface="Calibri"/>
              </a:rPr>
              <a:t>Fill out PDF template</a:t>
            </a:r>
          </a:p>
          <a:p>
            <a:pPr lvl="1"/>
            <a:r>
              <a:rPr lang="en-US" dirty="0">
                <a:solidFill>
                  <a:srgbClr val="002060"/>
                </a:solidFill>
                <a:latin typeface="+mn-lt"/>
                <a:cs typeface="Calibri"/>
              </a:rPr>
              <a:t>Education</a:t>
            </a:r>
          </a:p>
          <a:p>
            <a:pPr lvl="1"/>
            <a:r>
              <a:rPr lang="en-US" dirty="0">
                <a:solidFill>
                  <a:srgbClr val="002060"/>
                </a:solidFill>
                <a:latin typeface="+mn-lt"/>
                <a:cs typeface="Calibri"/>
              </a:rPr>
              <a:t>Healthcare experience</a:t>
            </a:r>
          </a:p>
          <a:p>
            <a:pPr lvl="1"/>
            <a:r>
              <a:rPr lang="en-US" dirty="0">
                <a:solidFill>
                  <a:srgbClr val="002060"/>
                </a:solidFill>
                <a:cs typeface="Calibri"/>
              </a:rPr>
              <a:t>Non-Healthcare (work) experience</a:t>
            </a:r>
          </a:p>
          <a:p>
            <a:pPr lvl="1"/>
            <a:r>
              <a:rPr lang="en-US" dirty="0">
                <a:solidFill>
                  <a:srgbClr val="002060"/>
                </a:solidFill>
                <a:latin typeface="+mn-lt"/>
                <a:cs typeface="Calibri"/>
              </a:rPr>
              <a:t>Extra-curricular </a:t>
            </a:r>
            <a:r>
              <a:rPr lang="en-US" dirty="0" err="1">
                <a:solidFill>
                  <a:srgbClr val="002060"/>
                </a:solidFill>
                <a:latin typeface="+mn-lt"/>
                <a:cs typeface="Calibri"/>
              </a:rPr>
              <a:t>activites</a:t>
            </a:r>
            <a:endParaRPr lang="en-US" dirty="0">
              <a:solidFill>
                <a:srgbClr val="002060"/>
              </a:solidFill>
              <a:latin typeface="+mn-lt"/>
              <a:cs typeface="Calibri"/>
            </a:endParaRPr>
          </a:p>
          <a:p>
            <a:pPr marL="457200" lvl="1" indent="0">
              <a:buNone/>
            </a:pPr>
            <a:endParaRPr lang="en-US" dirty="0">
              <a:solidFill>
                <a:srgbClr val="002060"/>
              </a:solidFill>
              <a:cs typeface="Calibri"/>
            </a:endParaRPr>
          </a:p>
          <a:p>
            <a:pPr marL="457200" lvl="1" indent="0">
              <a:buNone/>
            </a:pPr>
            <a:r>
              <a:rPr lang="en-US" sz="2800" dirty="0">
                <a:solidFill>
                  <a:srgbClr val="002060"/>
                </a:solidFill>
                <a:latin typeface="+mn-lt"/>
                <a:cs typeface="Calibri"/>
              </a:rPr>
              <a:t>Remember a resume is </a:t>
            </a:r>
            <a:r>
              <a:rPr lang="en-US" sz="2800" dirty="0">
                <a:solidFill>
                  <a:srgbClr val="002060"/>
                </a:solidFill>
                <a:cs typeface="Calibri"/>
              </a:rPr>
              <a:t>the highlight of the work/experience that you want to bring attention to the nursing program.</a:t>
            </a:r>
            <a:endParaRPr lang="en-US" sz="2800" dirty="0">
              <a:solidFill>
                <a:srgbClr val="002060"/>
              </a:solidFill>
              <a:latin typeface="+mn-lt"/>
            </a:endParaRPr>
          </a:p>
          <a:p>
            <a:pPr lvl="1"/>
            <a:r>
              <a:rPr lang="en-US" sz="2800" u="sng" dirty="0">
                <a:solidFill>
                  <a:srgbClr val="002060"/>
                </a:solidFill>
                <a:cs typeface="Calibri"/>
              </a:rPr>
              <a:t>Be detailed </a:t>
            </a:r>
            <a:r>
              <a:rPr lang="en-US" sz="2800" dirty="0">
                <a:solidFill>
                  <a:srgbClr val="002060"/>
                </a:solidFill>
                <a:cs typeface="Calibri"/>
              </a:rPr>
              <a:t>and </a:t>
            </a:r>
            <a:r>
              <a:rPr lang="en-US" sz="2800" u="sng" dirty="0">
                <a:solidFill>
                  <a:srgbClr val="002060"/>
                </a:solidFill>
                <a:cs typeface="Calibri"/>
              </a:rPr>
              <a:t>concise</a:t>
            </a:r>
            <a:r>
              <a:rPr lang="en-US" sz="2800" dirty="0">
                <a:solidFill>
                  <a:srgbClr val="002060"/>
                </a:solidFill>
                <a:cs typeface="Calibri"/>
              </a:rPr>
              <a:t> in your roles and responsibilities. </a:t>
            </a:r>
          </a:p>
          <a:p>
            <a:pPr marL="0" indent="0">
              <a:buNone/>
            </a:pPr>
            <a:endParaRPr lang="en-US" dirty="0">
              <a:latin typeface="+mj-lt"/>
            </a:endParaRPr>
          </a:p>
          <a:p>
            <a:endParaRPr lang="en-US" dirty="0"/>
          </a:p>
        </p:txBody>
      </p:sp>
      <p:sp>
        <p:nvSpPr>
          <p:cNvPr id="5" name="Oval 4"/>
          <p:cNvSpPr/>
          <p:nvPr/>
        </p:nvSpPr>
        <p:spPr>
          <a:xfrm>
            <a:off x="9880271" y="1600200"/>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4169" y="1766455"/>
            <a:ext cx="3657600" cy="3657600"/>
          </a:xfrm>
          <a:prstGeom prst="rect">
            <a:avLst/>
          </a:prstGeom>
        </p:spPr>
      </p:pic>
    </p:spTree>
    <p:extLst>
      <p:ext uri="{BB962C8B-B14F-4D97-AF65-F5344CB8AC3E}">
        <p14:creationId xmlns:p14="http://schemas.microsoft.com/office/powerpoint/2010/main" val="726292450"/>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4800" dirty="0">
                <a:solidFill>
                  <a:schemeClr val="accent2">
                    <a:lumMod val="75000"/>
                  </a:schemeClr>
                </a:solidFill>
              </a:rPr>
              <a:t>Application Essay</a:t>
            </a:r>
            <a:endParaRPr lang="en-US" dirty="0">
              <a:solidFill>
                <a:schemeClr val="accent2">
                  <a:lumMod val="75000"/>
                </a:schemeClr>
              </a:solidFill>
            </a:endParaRPr>
          </a:p>
        </p:txBody>
      </p:sp>
      <p:sp>
        <p:nvSpPr>
          <p:cNvPr id="3" name="Content Placeholder 2"/>
          <p:cNvSpPr>
            <a:spLocks noGrp="1"/>
          </p:cNvSpPr>
          <p:nvPr>
            <p:ph idx="1"/>
          </p:nvPr>
        </p:nvSpPr>
        <p:spPr>
          <a:xfrm>
            <a:off x="609600" y="1548266"/>
            <a:ext cx="6408717" cy="4800600"/>
          </a:xfrm>
        </p:spPr>
        <p:txBody>
          <a:bodyPr vert="horz" lIns="91440" tIns="45720" rIns="91440" bIns="45720" rtlCol="0" anchor="t">
            <a:normAutofit/>
          </a:bodyPr>
          <a:lstStyle/>
          <a:p>
            <a:pPr lvl="0"/>
            <a:r>
              <a:rPr lang="en-US" sz="3200" b="1" dirty="0">
                <a:solidFill>
                  <a:srgbClr val="002060"/>
                </a:solidFill>
                <a:latin typeface="+mn-lt"/>
                <a:ea typeface="+mj-ea"/>
                <a:cs typeface="+mj-cs"/>
              </a:rPr>
              <a:t>Questions will be emailed to you:</a:t>
            </a:r>
            <a:endParaRPr lang="en-US" sz="3200" b="1" dirty="0">
              <a:solidFill>
                <a:srgbClr val="002060"/>
              </a:solidFill>
              <a:latin typeface="+mn-lt"/>
              <a:ea typeface="+mj-ea"/>
              <a:cs typeface="Calibri"/>
            </a:endParaRPr>
          </a:p>
          <a:p>
            <a:pPr lvl="1"/>
            <a:r>
              <a:rPr lang="en-US" dirty="0"/>
              <a:t>Be prepared to write about your own personal experiences with topics such as care of others, life challenges, responsible behaviors, the many facets of diversity, and success.</a:t>
            </a:r>
            <a:br>
              <a:rPr lang="en-US" sz="2800" dirty="0">
                <a:solidFill>
                  <a:srgbClr val="002060"/>
                </a:solidFill>
                <a:latin typeface="+mn-lt"/>
                <a:ea typeface="+mj-ea"/>
                <a:cs typeface="+mj-cs"/>
              </a:rPr>
            </a:br>
            <a:endParaRPr lang="en-US" sz="2800" dirty="0">
              <a:solidFill>
                <a:srgbClr val="002060"/>
              </a:solidFill>
              <a:latin typeface="+mn-lt"/>
              <a:ea typeface="+mj-ea"/>
              <a:cs typeface="Calibri"/>
            </a:endParaRPr>
          </a:p>
          <a:p>
            <a:r>
              <a:rPr lang="en-US" sz="3200" b="1" dirty="0">
                <a:solidFill>
                  <a:srgbClr val="002060"/>
                </a:solidFill>
                <a:ea typeface="+mj-ea"/>
                <a:cs typeface="Calibri"/>
              </a:rPr>
              <a:t>Questions will be emailed, on a Friday – see How to Apply Website for more information</a:t>
            </a:r>
            <a:endParaRPr lang="en-US" sz="2800" dirty="0">
              <a:ea typeface="+mj-ea"/>
              <a:cs typeface="+mj-cs"/>
            </a:endParaRPr>
          </a:p>
        </p:txBody>
      </p:sp>
      <p:sp>
        <p:nvSpPr>
          <p:cNvPr id="5" name="Oval 4"/>
          <p:cNvSpPr/>
          <p:nvPr/>
        </p:nvSpPr>
        <p:spPr>
          <a:xfrm>
            <a:off x="9706317" y="1726397"/>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80981" y="1839233"/>
            <a:ext cx="3761468" cy="3761468"/>
          </a:xfrm>
          <a:prstGeom prst="rect">
            <a:avLst/>
          </a:prstGeom>
        </p:spPr>
      </p:pic>
    </p:spTree>
    <p:extLst>
      <p:ext uri="{BB962C8B-B14F-4D97-AF65-F5344CB8AC3E}">
        <p14:creationId xmlns:p14="http://schemas.microsoft.com/office/powerpoint/2010/main" val="60710087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4800" dirty="0">
                <a:solidFill>
                  <a:schemeClr val="accent2">
                    <a:lumMod val="75000"/>
                  </a:schemeClr>
                </a:solidFill>
              </a:rPr>
              <a:t>Tips/Helpful Information</a:t>
            </a:r>
            <a:endParaRPr lang="en-US" dirty="0">
              <a:solidFill>
                <a:schemeClr val="accent2">
                  <a:lumMod val="75000"/>
                </a:schemeClr>
              </a:solidFill>
            </a:endParaRPr>
          </a:p>
        </p:txBody>
      </p:sp>
      <p:sp>
        <p:nvSpPr>
          <p:cNvPr id="3" name="Content Placeholder 2"/>
          <p:cNvSpPr>
            <a:spLocks noGrp="1"/>
          </p:cNvSpPr>
          <p:nvPr>
            <p:ph idx="1"/>
          </p:nvPr>
        </p:nvSpPr>
        <p:spPr>
          <a:xfrm>
            <a:off x="609600" y="1600200"/>
            <a:ext cx="5862451" cy="4800600"/>
          </a:xfrm>
        </p:spPr>
        <p:txBody>
          <a:bodyPr vert="horz" lIns="91440" tIns="45720" rIns="91440" bIns="45720" rtlCol="0" anchor="t">
            <a:noAutofit/>
          </a:bodyPr>
          <a:lstStyle/>
          <a:p>
            <a:r>
              <a:rPr lang="en-US" sz="2400" b="1" dirty="0">
                <a:solidFill>
                  <a:srgbClr val="002060"/>
                </a:solidFill>
                <a:cs typeface="Calibri"/>
              </a:rPr>
              <a:t>Highlight personal experience and skills you’ll bring to the program: </a:t>
            </a:r>
            <a:endParaRPr lang="en-US" sz="2400" b="1" dirty="0">
              <a:solidFill>
                <a:srgbClr val="002060"/>
              </a:solidFill>
            </a:endParaRPr>
          </a:p>
          <a:p>
            <a:pPr lvl="1"/>
            <a:r>
              <a:rPr lang="en-US" sz="2000" dirty="0">
                <a:solidFill>
                  <a:srgbClr val="002060"/>
                </a:solidFill>
                <a:cs typeface="Calibri"/>
              </a:rPr>
              <a:t>Volunteer, experience, research, leadership, problem solving, critical thinking, teamwork.</a:t>
            </a:r>
            <a:endParaRPr lang="en-US" dirty="0">
              <a:solidFill>
                <a:srgbClr val="002060"/>
              </a:solidFill>
              <a:latin typeface="+mn-lt"/>
              <a:ea typeface="+mj-ea"/>
              <a:cs typeface="+mj-cs"/>
            </a:endParaRPr>
          </a:p>
          <a:p>
            <a:pPr lvl="0"/>
            <a:r>
              <a:rPr lang="en-US" sz="2400" b="1" dirty="0">
                <a:solidFill>
                  <a:srgbClr val="002060"/>
                </a:solidFill>
                <a:latin typeface="+mn-lt"/>
                <a:ea typeface="+mj-ea"/>
                <a:cs typeface="+mj-cs"/>
              </a:rPr>
              <a:t>Be conscious of providing Too Much Information (TMI)</a:t>
            </a:r>
            <a:endParaRPr lang="en-US" sz="2400" b="1" dirty="0">
              <a:solidFill>
                <a:srgbClr val="002060"/>
              </a:solidFill>
              <a:latin typeface="+mn-lt"/>
              <a:ea typeface="+mj-ea"/>
              <a:cs typeface="Calibri"/>
            </a:endParaRPr>
          </a:p>
          <a:p>
            <a:pPr lvl="0"/>
            <a:r>
              <a:rPr lang="en-US" sz="2400" b="1" dirty="0">
                <a:solidFill>
                  <a:srgbClr val="002060"/>
                </a:solidFill>
                <a:latin typeface="+mn-lt"/>
                <a:ea typeface="+mj-ea"/>
                <a:cs typeface="+mj-cs"/>
              </a:rPr>
              <a:t>Be concise</a:t>
            </a:r>
            <a:endParaRPr lang="en-US" sz="2400" b="1" dirty="0">
              <a:solidFill>
                <a:srgbClr val="002060"/>
              </a:solidFill>
              <a:latin typeface="+mn-lt"/>
              <a:ea typeface="+mj-ea"/>
              <a:cs typeface="Calibri"/>
            </a:endParaRPr>
          </a:p>
          <a:p>
            <a:r>
              <a:rPr lang="en-US" sz="2400" b="1" dirty="0">
                <a:solidFill>
                  <a:srgbClr val="002060"/>
                </a:solidFill>
                <a:latin typeface="+mn-lt"/>
                <a:ea typeface="+mj-ea"/>
                <a:cs typeface="+mj-cs"/>
              </a:rPr>
              <a:t>Visit USU Career Design Center</a:t>
            </a:r>
            <a:endParaRPr lang="en-US" sz="2400" b="1" dirty="0">
              <a:solidFill>
                <a:srgbClr val="002060"/>
              </a:solidFill>
              <a:latin typeface="+mn-lt"/>
              <a:ea typeface="+mj-ea"/>
              <a:cs typeface="Calibri"/>
            </a:endParaRPr>
          </a:p>
          <a:p>
            <a:pPr lvl="1"/>
            <a:r>
              <a:rPr lang="en-US" dirty="0">
                <a:solidFill>
                  <a:srgbClr val="002060"/>
                </a:solidFill>
                <a:ea typeface="+mj-ea"/>
                <a:cs typeface="+mj-cs"/>
              </a:rPr>
              <a:t>Using a career specialist can help with interviews</a:t>
            </a:r>
            <a:endParaRPr lang="en-US" dirty="0">
              <a:solidFill>
                <a:srgbClr val="002060"/>
              </a:solidFill>
              <a:latin typeface="+mn-lt"/>
              <a:ea typeface="+mj-ea"/>
              <a:cs typeface="Calibri"/>
            </a:endParaRPr>
          </a:p>
        </p:txBody>
      </p:sp>
      <p:sp>
        <p:nvSpPr>
          <p:cNvPr id="5" name="Oval 4"/>
          <p:cNvSpPr/>
          <p:nvPr/>
        </p:nvSpPr>
        <p:spPr>
          <a:xfrm>
            <a:off x="9751013" y="1552700"/>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724" y="1600200"/>
            <a:ext cx="3853542" cy="3853542"/>
          </a:xfrm>
          <a:prstGeom prst="rect">
            <a:avLst/>
          </a:prstGeom>
        </p:spPr>
      </p:pic>
    </p:spTree>
    <p:extLst>
      <p:ext uri="{BB962C8B-B14F-4D97-AF65-F5344CB8AC3E}">
        <p14:creationId xmlns:p14="http://schemas.microsoft.com/office/powerpoint/2010/main" val="253158700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800" dirty="0">
                <a:solidFill>
                  <a:schemeClr val="accent2">
                    <a:lumMod val="75000"/>
                  </a:schemeClr>
                </a:solidFill>
              </a:rPr>
              <a:t>HESI Admission Assessment Exam </a:t>
            </a:r>
            <a:br>
              <a:rPr lang="en-US" sz="4800" dirty="0">
                <a:solidFill>
                  <a:schemeClr val="accent2">
                    <a:lumMod val="75000"/>
                  </a:schemeClr>
                </a:solidFill>
              </a:rPr>
            </a:br>
            <a:r>
              <a:rPr lang="en-US" sz="4800" dirty="0">
                <a:solidFill>
                  <a:schemeClr val="accent2">
                    <a:lumMod val="75000"/>
                  </a:schemeClr>
                </a:solidFill>
              </a:rPr>
              <a:t>(HESI-A2)</a:t>
            </a:r>
            <a:endParaRPr lang="en-US" dirty="0">
              <a:solidFill>
                <a:schemeClr val="accent2">
                  <a:lumMod val="75000"/>
                </a:schemeClr>
              </a:solidFill>
            </a:endParaRPr>
          </a:p>
        </p:txBody>
      </p:sp>
      <p:sp>
        <p:nvSpPr>
          <p:cNvPr id="3" name="Content Placeholder 2"/>
          <p:cNvSpPr>
            <a:spLocks noGrp="1"/>
          </p:cNvSpPr>
          <p:nvPr>
            <p:ph idx="1"/>
          </p:nvPr>
        </p:nvSpPr>
        <p:spPr>
          <a:xfrm>
            <a:off x="609600" y="1611517"/>
            <a:ext cx="6468094" cy="4953155"/>
          </a:xfrm>
        </p:spPr>
        <p:txBody>
          <a:bodyPr vert="horz" lIns="91440" tIns="45720" rIns="91440" bIns="45720" rtlCol="0" anchor="t">
            <a:noAutofit/>
          </a:bodyPr>
          <a:lstStyle/>
          <a:p>
            <a:pPr lvl="0"/>
            <a:r>
              <a:rPr lang="en-US" sz="1800" b="1" dirty="0">
                <a:solidFill>
                  <a:srgbClr val="002A4F"/>
                </a:solidFill>
                <a:latin typeface="+mn-lt"/>
              </a:rPr>
              <a:t>Required for PN program applicants only</a:t>
            </a:r>
          </a:p>
          <a:p>
            <a:pPr lvl="0"/>
            <a:r>
              <a:rPr lang="en-US" sz="2000" dirty="0">
                <a:solidFill>
                  <a:srgbClr val="002060"/>
                </a:solidFill>
                <a:latin typeface="+mn-lt"/>
                <a:cs typeface="Calibri"/>
              </a:rPr>
              <a:t>The HESI-A2 consists of three major content areas: English Language, Math, Science – and two personal assessment areas.  The English Language covers reading comprehension, vocabulary and grammar.  The Math covers basic math skills needed for healthcare (fractions, decimals, ratio and proportion, household measures). The Science covers biology, chemistry, and Anatomy &amp; Physiology.</a:t>
            </a:r>
            <a:r>
              <a:rPr lang="en-US" sz="2000" dirty="0">
                <a:solidFill>
                  <a:srgbClr val="002060"/>
                </a:solidFill>
                <a:latin typeface="+mn-lt"/>
                <a:ea typeface="+mj-ea"/>
                <a:cs typeface="Calibri"/>
              </a:rPr>
              <a:t> The personal assessment covers learning style and personality profile.  These two areas are not graded but offers the student and Nursing program good insight into your learning profile.</a:t>
            </a:r>
          </a:p>
          <a:p>
            <a:pPr lvl="0"/>
            <a:r>
              <a:rPr lang="en-US" sz="2000" dirty="0">
                <a:solidFill>
                  <a:srgbClr val="002060"/>
                </a:solidFill>
                <a:latin typeface="+mn-lt"/>
                <a:ea typeface="+mj-ea"/>
                <a:cs typeface="Calibri"/>
              </a:rPr>
              <a:t>Total testing time is 5 hours and 25 minutes.</a:t>
            </a:r>
          </a:p>
        </p:txBody>
      </p:sp>
      <p:sp>
        <p:nvSpPr>
          <p:cNvPr id="5" name="Oval 4"/>
          <p:cNvSpPr/>
          <p:nvPr/>
        </p:nvSpPr>
        <p:spPr>
          <a:xfrm>
            <a:off x="9820892" y="1816924"/>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465620" y="1929223"/>
            <a:ext cx="3720936" cy="3720936"/>
          </a:xfrm>
          <a:prstGeom prst="rect">
            <a:avLst/>
          </a:prstGeom>
        </p:spPr>
      </p:pic>
    </p:spTree>
    <p:extLst>
      <p:ext uri="{BB962C8B-B14F-4D97-AF65-F5344CB8AC3E}">
        <p14:creationId xmlns:p14="http://schemas.microsoft.com/office/powerpoint/2010/main" val="7477598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8888" y="274638"/>
            <a:ext cx="7291449" cy="1143000"/>
          </a:xfrm>
        </p:spPr>
        <p:txBody>
          <a:bodyPr>
            <a:normAutofit/>
          </a:bodyPr>
          <a:lstStyle/>
          <a:p>
            <a:pPr lvl="0"/>
            <a:r>
              <a:rPr lang="en-US" sz="4800" dirty="0">
                <a:solidFill>
                  <a:schemeClr val="accent2">
                    <a:lumMod val="75000"/>
                  </a:schemeClr>
                </a:solidFill>
              </a:rPr>
              <a:t>HESI A2 Exam</a:t>
            </a:r>
            <a:endParaRPr lang="en-US" dirty="0">
              <a:solidFill>
                <a:schemeClr val="accent2">
                  <a:lumMod val="75000"/>
                </a:schemeClr>
              </a:solidFill>
            </a:endParaRPr>
          </a:p>
        </p:txBody>
      </p:sp>
      <p:sp>
        <p:nvSpPr>
          <p:cNvPr id="3" name="Content Placeholder 2"/>
          <p:cNvSpPr>
            <a:spLocks noGrp="1"/>
          </p:cNvSpPr>
          <p:nvPr>
            <p:ph idx="1"/>
          </p:nvPr>
        </p:nvSpPr>
        <p:spPr>
          <a:xfrm>
            <a:off x="5058888" y="1417638"/>
            <a:ext cx="6590804" cy="5205584"/>
          </a:xfrm>
        </p:spPr>
        <p:txBody>
          <a:bodyPr vert="horz" lIns="91440" tIns="45720" rIns="91440" bIns="45720" rtlCol="0" anchor="t">
            <a:normAutofit fontScale="77500" lnSpcReduction="20000"/>
          </a:bodyPr>
          <a:lstStyle/>
          <a:p>
            <a:pPr lvl="0"/>
            <a:r>
              <a:rPr lang="en-US" sz="3200" dirty="0">
                <a:solidFill>
                  <a:srgbClr val="002060"/>
                </a:solidFill>
                <a:latin typeface="+mn-lt"/>
                <a:ea typeface="+mj-ea"/>
                <a:cs typeface="+mj-cs"/>
              </a:rPr>
              <a:t>Get informed with schedules and deadlines</a:t>
            </a:r>
            <a:endParaRPr lang="en-US" sz="3200" dirty="0">
              <a:solidFill>
                <a:srgbClr val="002060"/>
              </a:solidFill>
              <a:latin typeface="+mn-lt"/>
              <a:ea typeface="+mj-ea"/>
              <a:cs typeface="Calibri"/>
            </a:endParaRPr>
          </a:p>
          <a:p>
            <a:pPr lvl="0"/>
            <a:r>
              <a:rPr lang="en-US" sz="3200" dirty="0">
                <a:solidFill>
                  <a:srgbClr val="002060"/>
                </a:solidFill>
                <a:latin typeface="+mn-lt"/>
                <a:ea typeface="+mj-ea"/>
                <a:cs typeface="+mj-cs"/>
              </a:rPr>
              <a:t>Test prep materials and programs</a:t>
            </a:r>
            <a:endParaRPr lang="en-US" sz="3200" dirty="0">
              <a:solidFill>
                <a:srgbClr val="002060"/>
              </a:solidFill>
              <a:latin typeface="+mn-lt"/>
              <a:ea typeface="+mj-ea"/>
              <a:cs typeface="Calibri"/>
            </a:endParaRPr>
          </a:p>
          <a:p>
            <a:pPr lvl="0"/>
            <a:r>
              <a:rPr lang="en-US" sz="3200" dirty="0">
                <a:solidFill>
                  <a:srgbClr val="002060"/>
                </a:solidFill>
                <a:latin typeface="+mn-lt"/>
                <a:ea typeface="+mj-ea"/>
                <a:cs typeface="+mj-cs"/>
              </a:rPr>
              <a:t>Study</a:t>
            </a:r>
            <a:r>
              <a:rPr lang="en-US" sz="2900" dirty="0">
                <a:solidFill>
                  <a:srgbClr val="002060"/>
                </a:solidFill>
                <a:latin typeface="+mn-lt"/>
                <a:ea typeface="+mj-ea"/>
                <a:cs typeface="+mj-cs"/>
              </a:rPr>
              <a:t>: Elsevier offers a study guide-  (https://evolve.elsevier.com/cs/product/9780323353786?role=student)</a:t>
            </a:r>
            <a:endParaRPr lang="en-US" sz="2900" dirty="0">
              <a:solidFill>
                <a:srgbClr val="002060"/>
              </a:solidFill>
              <a:latin typeface="+mn-lt"/>
              <a:ea typeface="+mj-ea"/>
              <a:cs typeface="Calibri"/>
            </a:endParaRPr>
          </a:p>
          <a:p>
            <a:pPr lvl="0"/>
            <a:r>
              <a:rPr lang="en-US" sz="3200" dirty="0">
                <a:solidFill>
                  <a:srgbClr val="002060"/>
                </a:solidFill>
                <a:latin typeface="+mn-lt"/>
                <a:cs typeface="Calibri"/>
              </a:rPr>
              <a:t>Take exam and receive official score prior </a:t>
            </a:r>
            <a:br>
              <a:rPr lang="en-US" sz="3200" dirty="0">
                <a:solidFill>
                  <a:srgbClr val="002060"/>
                </a:solidFill>
                <a:latin typeface="+mn-lt"/>
              </a:rPr>
            </a:br>
            <a:r>
              <a:rPr lang="en-US" sz="3200" dirty="0">
                <a:solidFill>
                  <a:srgbClr val="002060"/>
                </a:solidFill>
                <a:latin typeface="+mn-lt"/>
                <a:cs typeface="Calibri"/>
              </a:rPr>
              <a:t>to submitting application to program.</a:t>
            </a:r>
          </a:p>
          <a:p>
            <a:pPr lvl="0"/>
            <a:r>
              <a:rPr lang="en-US" sz="3200" dirty="0">
                <a:solidFill>
                  <a:srgbClr val="002060"/>
                </a:solidFill>
                <a:latin typeface="+mn-lt"/>
                <a:cs typeface="Calibri"/>
              </a:rPr>
              <a:t>Successful completion (</a:t>
            </a:r>
            <a:r>
              <a:rPr lang="en-US" sz="3200" b="1" dirty="0">
                <a:solidFill>
                  <a:srgbClr val="002060"/>
                </a:solidFill>
                <a:latin typeface="+mn-lt"/>
                <a:cs typeface="Calibri"/>
              </a:rPr>
              <a:t>75% or better</a:t>
            </a:r>
            <a:r>
              <a:rPr lang="en-US" sz="3200" dirty="0">
                <a:solidFill>
                  <a:srgbClr val="002060"/>
                </a:solidFill>
                <a:latin typeface="+mn-lt"/>
                <a:cs typeface="Calibri"/>
              </a:rPr>
              <a:t>) is required.</a:t>
            </a:r>
          </a:p>
          <a:p>
            <a:pPr lvl="1"/>
            <a:r>
              <a:rPr lang="en-US" sz="3000" dirty="0">
                <a:solidFill>
                  <a:srgbClr val="002060"/>
                </a:solidFill>
                <a:cs typeface="Calibri"/>
              </a:rPr>
              <a:t>May take test two times if first score is low. Two weeks between attempts is required.</a:t>
            </a:r>
          </a:p>
          <a:p>
            <a:pPr lvl="1"/>
            <a:r>
              <a:rPr lang="en-US" sz="3000" dirty="0">
                <a:solidFill>
                  <a:srgbClr val="002060"/>
                </a:solidFill>
                <a:cs typeface="Calibri"/>
              </a:rPr>
              <a:t>HESI A2 scores older than two years will not be accepted.</a:t>
            </a:r>
            <a:endParaRPr lang="en-US" sz="3200" dirty="0">
              <a:solidFill>
                <a:srgbClr val="002060"/>
              </a:solidFill>
              <a:latin typeface="+mn-lt"/>
              <a:cs typeface="Calibri"/>
            </a:endParaRPr>
          </a:p>
          <a:p>
            <a:pPr lvl="0"/>
            <a:r>
              <a:rPr lang="en-US" sz="3200" dirty="0">
                <a:solidFill>
                  <a:srgbClr val="002060"/>
                </a:solidFill>
                <a:latin typeface="+mn-lt"/>
                <a:cs typeface="Calibri"/>
              </a:rPr>
              <a:t>**Take exam at </a:t>
            </a:r>
            <a:r>
              <a:rPr lang="en-US" sz="3200" dirty="0">
                <a:solidFill>
                  <a:srgbClr val="002060"/>
                </a:solidFill>
                <a:cs typeface="Calibri"/>
              </a:rPr>
              <a:t>one of the following USU Testing sites – Price, Moab, or Blanding</a:t>
            </a:r>
            <a:endParaRPr lang="en-US" sz="2800" dirty="0">
              <a:solidFill>
                <a:srgbClr val="002060"/>
              </a:solidFill>
              <a:latin typeface="+mn-lt"/>
              <a:cs typeface="Calibri"/>
            </a:endParaRPr>
          </a:p>
          <a:p>
            <a:pPr lvl="0"/>
            <a:endParaRPr lang="en-US" sz="3200" dirty="0">
              <a:solidFill>
                <a:srgbClr val="002A4F"/>
              </a:solidFill>
              <a:latin typeface="+mj-lt"/>
              <a:ea typeface="+mj-ea"/>
              <a:cs typeface="+mj-c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84700" cy="6858000"/>
          </a:xfrm>
          <a:prstGeom prst="rect">
            <a:avLst/>
          </a:prstGeom>
        </p:spPr>
      </p:pic>
    </p:spTree>
    <p:extLst>
      <p:ext uri="{BB962C8B-B14F-4D97-AF65-F5344CB8AC3E}">
        <p14:creationId xmlns:p14="http://schemas.microsoft.com/office/powerpoint/2010/main" val="171798421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390CF-4FBA-78C5-0FBD-3D014FDB4A32}"/>
              </a:ext>
            </a:extLst>
          </p:cNvPr>
          <p:cNvSpPr>
            <a:spLocks noGrp="1"/>
          </p:cNvSpPr>
          <p:nvPr>
            <p:ph type="title"/>
          </p:nvPr>
        </p:nvSpPr>
        <p:spPr/>
        <p:txBody>
          <a:bodyPr/>
          <a:lstStyle/>
          <a:p>
            <a:r>
              <a:rPr lang="en-US" dirty="0">
                <a:solidFill>
                  <a:schemeClr val="accent2">
                    <a:lumMod val="75000"/>
                  </a:schemeClr>
                </a:solidFill>
              </a:rPr>
              <a:t>Phase 2 of the application process</a:t>
            </a:r>
            <a:endParaRPr lang="en-US" dirty="0"/>
          </a:p>
        </p:txBody>
      </p:sp>
      <p:sp>
        <p:nvSpPr>
          <p:cNvPr id="4" name="Content Placeholder 3">
            <a:extLst>
              <a:ext uri="{FF2B5EF4-FFF2-40B4-BE49-F238E27FC236}">
                <a16:creationId xmlns:a16="http://schemas.microsoft.com/office/drawing/2014/main" id="{C060F3DD-9C78-7429-DE31-648D6A51685A}"/>
              </a:ext>
            </a:extLst>
          </p:cNvPr>
          <p:cNvSpPr>
            <a:spLocks noGrp="1"/>
          </p:cNvSpPr>
          <p:nvPr>
            <p:ph sz="half" idx="2"/>
          </p:nvPr>
        </p:nvSpPr>
        <p:spPr/>
        <p:txBody>
          <a:bodyPr>
            <a:normAutofit fontScale="85000" lnSpcReduction="20000"/>
          </a:bodyPr>
          <a:lstStyle/>
          <a:p>
            <a:pPr algn="ctr"/>
            <a:r>
              <a:rPr lang="en-US" dirty="0"/>
              <a:t>Video interviews</a:t>
            </a:r>
          </a:p>
          <a:p>
            <a:r>
              <a:rPr lang="en-US" dirty="0"/>
              <a:t>Students will be notified of application status, and whether or not it was advanced to the subsequent phase.</a:t>
            </a:r>
          </a:p>
          <a:p>
            <a:r>
              <a:rPr lang="en-US" dirty="0"/>
              <a:t>Meeting the minimum requirements to apply to the Nursing Program does not guarantee acceptance</a:t>
            </a:r>
          </a:p>
          <a:p>
            <a:r>
              <a:rPr lang="en-US" dirty="0"/>
              <a:t>If invited to participate in Phase 2, please be sure to read all instructions carefully as you will only have one chance to complete your video interview (email will be sent)</a:t>
            </a:r>
          </a:p>
          <a:p>
            <a:endParaRPr lang="en-US" dirty="0"/>
          </a:p>
        </p:txBody>
      </p:sp>
      <p:pic>
        <p:nvPicPr>
          <p:cNvPr id="5" name="Content Placeholder 9" descr="A person wearing headphones looking at a computer screen&#10;&#10;AI-generated content may be incorrect.">
            <a:extLst>
              <a:ext uri="{FF2B5EF4-FFF2-40B4-BE49-F238E27FC236}">
                <a16:creationId xmlns:a16="http://schemas.microsoft.com/office/drawing/2014/main" id="{B5A6A642-B7BC-A01B-89E3-6B07F148A9CE}"/>
              </a:ext>
            </a:extLst>
          </p:cNvPr>
          <p:cNvPicPr>
            <a:picLocks noGrp="1" noChangeAspect="1"/>
          </p:cNvPicPr>
          <p:nvPr>
            <p:ph sz="half" idx="1"/>
          </p:nvPr>
        </p:nvPicPr>
        <p:blipFill>
          <a:blip r:embed="rId3">
            <a:extLst>
              <a:ext uri="{837473B0-CC2E-450A-ABE3-18F120FF3D39}">
                <a1611:picAttrSrcUrl xmlns:a1611="http://schemas.microsoft.com/office/drawing/2016/11/main" r:id="rId4"/>
              </a:ext>
            </a:extLst>
          </a:blip>
          <a:stretch>
            <a:fillRect/>
          </a:stretch>
        </p:blipFill>
        <p:spPr>
          <a:xfrm>
            <a:off x="1762125" y="2810669"/>
            <a:ext cx="3333750" cy="2381250"/>
          </a:xfrm>
        </p:spPr>
      </p:pic>
    </p:spTree>
    <p:extLst>
      <p:ext uri="{BB962C8B-B14F-4D97-AF65-F5344CB8AC3E}">
        <p14:creationId xmlns:p14="http://schemas.microsoft.com/office/powerpoint/2010/main" val="1994941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7A18-C88A-CF4C-B371-D59DF23D9FFF}"/>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000" kern="1200" dirty="0">
                <a:solidFill>
                  <a:schemeClr val="tx1"/>
                </a:solidFill>
                <a:latin typeface="+mj-lt"/>
                <a:ea typeface="+mj-ea"/>
                <a:cs typeface="+mj-cs"/>
              </a:rPr>
              <a:t>Career Coach</a:t>
            </a:r>
          </a:p>
        </p:txBody>
      </p:sp>
      <p:sp>
        <p:nvSpPr>
          <p:cNvPr id="17"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C4DF507-87A8-F440-8993-AAEC38160C11}"/>
              </a:ext>
            </a:extLst>
          </p:cNvPr>
          <p:cNvSpPr txBox="1"/>
          <p:nvPr/>
        </p:nvSpPr>
        <p:spPr>
          <a:xfrm>
            <a:off x="630936" y="2660904"/>
            <a:ext cx="4818888" cy="3547872"/>
          </a:xfrm>
          <a:prstGeom prst="rect">
            <a:avLst/>
          </a:prstGeom>
        </p:spPr>
        <p:txBody>
          <a:bodyPr vert="horz" lIns="91440" tIns="45720" rIns="91440" bIns="45720" rtlCol="0" anchor="t">
            <a:normAutofit/>
          </a:bodyPr>
          <a:lstStyle/>
          <a:p>
            <a:pPr>
              <a:lnSpc>
                <a:spcPct val="90000"/>
              </a:lnSpc>
              <a:spcAft>
                <a:spcPts val="600"/>
              </a:spcAft>
            </a:pPr>
            <a:r>
              <a:rPr lang="en-US" sz="2200" b="1" dirty="0"/>
              <a:t>College of Education and Human Services </a:t>
            </a:r>
          </a:p>
          <a:p>
            <a:pPr marL="342900" indent="-342900">
              <a:lnSpc>
                <a:spcPct val="90000"/>
              </a:lnSpc>
              <a:spcAft>
                <a:spcPts val="600"/>
              </a:spcAft>
              <a:buFont typeface="Arial" panose="020B0604020202020204" pitchFamily="34" charset="0"/>
              <a:buChar char="•"/>
            </a:pPr>
            <a:r>
              <a:rPr lang="en-US" sz="2200" b="1" dirty="0"/>
              <a:t>Alana Stowe </a:t>
            </a:r>
            <a:r>
              <a:rPr lang="en-US" sz="2200" dirty="0"/>
              <a:t>– Career Design Specialist</a:t>
            </a:r>
          </a:p>
          <a:p>
            <a:pPr>
              <a:lnSpc>
                <a:spcPct val="90000"/>
              </a:lnSpc>
              <a:spcAft>
                <a:spcPts val="600"/>
              </a:spcAft>
            </a:pPr>
            <a:r>
              <a:rPr lang="en-US" sz="2200" dirty="0"/>
              <a:t>                     (see QR code)</a:t>
            </a:r>
            <a:endParaRPr lang="en-US" sz="2200" b="1" dirty="0"/>
          </a:p>
          <a:p>
            <a:pPr algn="ctr">
              <a:lnSpc>
                <a:spcPct val="90000"/>
              </a:lnSpc>
              <a:spcAft>
                <a:spcPts val="600"/>
              </a:spcAft>
            </a:pPr>
            <a:r>
              <a:rPr lang="en-US" sz="2200" b="1" dirty="0"/>
              <a:t>OR</a:t>
            </a:r>
          </a:p>
          <a:p>
            <a:pPr indent="-228600">
              <a:lnSpc>
                <a:spcPct val="90000"/>
              </a:lnSpc>
              <a:spcAft>
                <a:spcPts val="600"/>
              </a:spcAft>
              <a:buFont typeface="Arial" panose="020B0604020202020204" pitchFamily="34" charset="0"/>
              <a:buChar char="•"/>
            </a:pPr>
            <a:r>
              <a:rPr lang="en-US" sz="2200" b="1" dirty="0" err="1"/>
              <a:t>LaNae</a:t>
            </a:r>
            <a:r>
              <a:rPr lang="en-US" sz="2200" b="1" dirty="0"/>
              <a:t> Walker -</a:t>
            </a:r>
            <a:r>
              <a:rPr lang="en-US" sz="2200" dirty="0"/>
              <a:t>Career Design Specialist for Statewide campuses</a:t>
            </a:r>
          </a:p>
          <a:p>
            <a:pPr indent="-228600">
              <a:lnSpc>
                <a:spcPct val="90000"/>
              </a:lnSpc>
              <a:spcAft>
                <a:spcPts val="600"/>
              </a:spcAft>
              <a:buFont typeface="Arial" panose="020B0604020202020204" pitchFamily="34" charset="0"/>
              <a:buChar char="•"/>
            </a:pPr>
            <a:r>
              <a:rPr lang="en-US" sz="2200" dirty="0"/>
              <a:t>Email: </a:t>
            </a:r>
            <a:r>
              <a:rPr lang="en-US" sz="2200" dirty="0">
                <a:hlinkClick r:id="rId3"/>
              </a:rPr>
              <a:t>Lanae.walker@usu.edu</a:t>
            </a:r>
            <a:endParaRPr lang="en-US" sz="2200" dirty="0"/>
          </a:p>
          <a:p>
            <a:pPr indent="-228600">
              <a:lnSpc>
                <a:spcPct val="90000"/>
              </a:lnSpc>
              <a:spcAft>
                <a:spcPts val="600"/>
              </a:spcAft>
              <a:buFont typeface="Arial" panose="020B0604020202020204" pitchFamily="34" charset="0"/>
              <a:buChar char="•"/>
            </a:pPr>
            <a:endParaRPr lang="en-US" sz="2200" dirty="0"/>
          </a:p>
        </p:txBody>
      </p:sp>
      <p:pic>
        <p:nvPicPr>
          <p:cNvPr id="5" name="Picture 4" descr="A qr code with a logo&#10;&#10;Description automatically generated">
            <a:extLst>
              <a:ext uri="{FF2B5EF4-FFF2-40B4-BE49-F238E27FC236}">
                <a16:creationId xmlns:a16="http://schemas.microsoft.com/office/drawing/2014/main" id="{274B3412-ACE6-577C-9C8E-8C75C813B49E}"/>
              </a:ext>
            </a:extLst>
          </p:cNvPr>
          <p:cNvPicPr>
            <a:picLocks noChangeAspect="1"/>
          </p:cNvPicPr>
          <p:nvPr/>
        </p:nvPicPr>
        <p:blipFill>
          <a:blip r:embed="rId4"/>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2630987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3" y="274638"/>
            <a:ext cx="11135096" cy="1143000"/>
          </a:xfrm>
        </p:spPr>
        <p:txBody>
          <a:bodyPr>
            <a:normAutofit/>
          </a:bodyPr>
          <a:lstStyle/>
          <a:p>
            <a:pPr lvl="0"/>
            <a:r>
              <a:rPr lang="en-US" sz="4800" dirty="0">
                <a:solidFill>
                  <a:schemeClr val="accent2">
                    <a:lumMod val="75000"/>
                  </a:schemeClr>
                </a:solidFill>
              </a:rPr>
              <a:t>Application Submission</a:t>
            </a:r>
            <a:endParaRPr lang="en-US" dirty="0">
              <a:solidFill>
                <a:schemeClr val="accent2">
                  <a:lumMod val="75000"/>
                </a:schemeClr>
              </a:solidFill>
            </a:endParaRPr>
          </a:p>
        </p:txBody>
      </p:sp>
      <p:sp>
        <p:nvSpPr>
          <p:cNvPr id="3" name="Content Placeholder 2"/>
          <p:cNvSpPr>
            <a:spLocks noGrp="1"/>
          </p:cNvSpPr>
          <p:nvPr>
            <p:ph idx="1"/>
          </p:nvPr>
        </p:nvSpPr>
        <p:spPr>
          <a:xfrm>
            <a:off x="348344" y="1600200"/>
            <a:ext cx="6966856" cy="4983162"/>
          </a:xfrm>
        </p:spPr>
        <p:txBody>
          <a:bodyPr vert="horz" lIns="91440" tIns="45720" rIns="91440" bIns="45720" rtlCol="0" anchor="t">
            <a:noAutofit/>
          </a:bodyPr>
          <a:lstStyle/>
          <a:p>
            <a:pPr lvl="0"/>
            <a:r>
              <a:rPr lang="en-US" sz="2800" dirty="0">
                <a:solidFill>
                  <a:srgbClr val="002060"/>
                </a:solidFill>
                <a:latin typeface="+mn-lt"/>
                <a:ea typeface="+mj-ea"/>
                <a:cs typeface="+mj-cs"/>
              </a:rPr>
              <a:t>Have all documents in </a:t>
            </a:r>
            <a:r>
              <a:rPr lang="en-US" sz="2800" b="1" dirty="0">
                <a:solidFill>
                  <a:srgbClr val="002060"/>
                </a:solidFill>
                <a:latin typeface="+mn-lt"/>
                <a:ea typeface="+mj-ea"/>
                <a:cs typeface="+mj-cs"/>
              </a:rPr>
              <a:t>PDF format</a:t>
            </a:r>
            <a:r>
              <a:rPr lang="en-US" sz="2800" dirty="0">
                <a:solidFill>
                  <a:srgbClr val="002060"/>
                </a:solidFill>
                <a:latin typeface="+mn-lt"/>
                <a:ea typeface="+mj-ea"/>
                <a:cs typeface="+mj-cs"/>
              </a:rPr>
              <a:t> to upload</a:t>
            </a:r>
            <a:endParaRPr lang="en-US" sz="2800" dirty="0">
              <a:solidFill>
                <a:srgbClr val="002060"/>
              </a:solidFill>
              <a:latin typeface="+mn-lt"/>
              <a:ea typeface="+mj-ea"/>
              <a:cs typeface="Calibri"/>
            </a:endParaRPr>
          </a:p>
          <a:p>
            <a:pPr lvl="1"/>
            <a:r>
              <a:rPr lang="en-US" sz="2800" dirty="0">
                <a:solidFill>
                  <a:srgbClr val="002060"/>
                </a:solidFill>
                <a:latin typeface="+mn-lt"/>
                <a:ea typeface="+mj-ea"/>
                <a:cs typeface="+mj-cs"/>
              </a:rPr>
              <a:t>Receipt of application payment (Paid through PayPal)</a:t>
            </a:r>
            <a:endParaRPr lang="en-US" sz="2800" dirty="0">
              <a:solidFill>
                <a:srgbClr val="002060"/>
              </a:solidFill>
              <a:latin typeface="+mn-lt"/>
              <a:ea typeface="+mj-ea"/>
              <a:cs typeface="Calibri"/>
            </a:endParaRPr>
          </a:p>
          <a:p>
            <a:pPr lvl="1"/>
            <a:r>
              <a:rPr lang="en-US" sz="2800" dirty="0">
                <a:solidFill>
                  <a:srgbClr val="002060"/>
                </a:solidFill>
                <a:latin typeface="+mn-lt"/>
                <a:ea typeface="+mj-ea"/>
                <a:cs typeface="+mj-cs"/>
              </a:rPr>
              <a:t>HESI A2 score (PN applicants only)</a:t>
            </a:r>
            <a:endParaRPr lang="en-US" sz="2800" dirty="0">
              <a:solidFill>
                <a:srgbClr val="002060"/>
              </a:solidFill>
              <a:latin typeface="+mn-lt"/>
              <a:ea typeface="+mj-ea"/>
              <a:cs typeface="Calibri"/>
            </a:endParaRPr>
          </a:p>
          <a:p>
            <a:pPr lvl="1"/>
            <a:r>
              <a:rPr lang="en-US" sz="2800" dirty="0">
                <a:solidFill>
                  <a:srgbClr val="002060"/>
                </a:solidFill>
                <a:latin typeface="+mn-lt"/>
                <a:ea typeface="+mj-ea"/>
                <a:cs typeface="+mj-cs"/>
              </a:rPr>
              <a:t>Resume Template</a:t>
            </a:r>
            <a:endParaRPr lang="en-US" sz="2800" dirty="0">
              <a:solidFill>
                <a:srgbClr val="002060"/>
              </a:solidFill>
              <a:latin typeface="+mn-lt"/>
              <a:ea typeface="+mj-ea"/>
              <a:cs typeface="Calibri"/>
            </a:endParaRPr>
          </a:p>
          <a:p>
            <a:pPr lvl="1"/>
            <a:r>
              <a:rPr lang="en-US" sz="2800" dirty="0">
                <a:solidFill>
                  <a:srgbClr val="002060"/>
                </a:solidFill>
                <a:latin typeface="+mn-lt"/>
                <a:ea typeface="+mj-ea"/>
                <a:cs typeface="+mj-cs"/>
              </a:rPr>
              <a:t>Submit by February 15, 2026, deadline</a:t>
            </a:r>
          </a:p>
          <a:p>
            <a:pPr lvl="1"/>
            <a:r>
              <a:rPr lang="en-US" sz="2800" dirty="0">
                <a:solidFill>
                  <a:srgbClr val="002060"/>
                </a:solidFill>
                <a:ea typeface="+mj-ea"/>
                <a:cs typeface="+mj-cs"/>
              </a:rPr>
              <a:t>Upload CNA or MA Certificate (for PN program only) or PN License, if applicable</a:t>
            </a:r>
            <a:endParaRPr lang="en-US" sz="2800" dirty="0">
              <a:solidFill>
                <a:srgbClr val="002060"/>
              </a:solidFill>
              <a:latin typeface="+mn-lt"/>
              <a:ea typeface="+mj-ea"/>
              <a:cs typeface="Calibri"/>
            </a:endParaRPr>
          </a:p>
          <a:p>
            <a:pPr marL="114300" indent="0">
              <a:buNone/>
            </a:pPr>
            <a:r>
              <a:rPr lang="en-US" sz="2400" dirty="0">
                <a:solidFill>
                  <a:srgbClr val="002060"/>
                </a:solidFill>
                <a:latin typeface="+mn-lt"/>
                <a:ea typeface="+mj-ea"/>
                <a:cs typeface="+mj-cs"/>
              </a:rPr>
              <a:t>Students </a:t>
            </a:r>
            <a:r>
              <a:rPr lang="en-US" sz="2400" u="sng" dirty="0">
                <a:solidFill>
                  <a:srgbClr val="002060"/>
                </a:solidFill>
                <a:ea typeface="+mj-ea"/>
                <a:cs typeface="+mj-cs"/>
              </a:rPr>
              <a:t>may</a:t>
            </a:r>
            <a:r>
              <a:rPr lang="en-US" sz="2400" dirty="0">
                <a:solidFill>
                  <a:srgbClr val="002060"/>
                </a:solidFill>
                <a:latin typeface="+mn-lt"/>
                <a:ea typeface="+mj-ea"/>
                <a:cs typeface="+mj-cs"/>
              </a:rPr>
              <a:t> receive email verification that application has been received – check junk mail</a:t>
            </a:r>
            <a:endParaRPr lang="en-US" sz="2400" dirty="0">
              <a:solidFill>
                <a:srgbClr val="002060"/>
              </a:solidFill>
              <a:ea typeface="+mj-ea"/>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5834" y="0"/>
            <a:ext cx="4556165" cy="6858000"/>
          </a:xfrm>
          <a:prstGeom prst="rect">
            <a:avLst/>
          </a:prstGeom>
        </p:spPr>
      </p:pic>
    </p:spTree>
    <p:extLst>
      <p:ext uri="{BB962C8B-B14F-4D97-AF65-F5344CB8AC3E}">
        <p14:creationId xmlns:p14="http://schemas.microsoft.com/office/powerpoint/2010/main" val="269430552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272643" y="482900"/>
            <a:ext cx="6840187" cy="2144890"/>
          </a:xfrm>
        </p:spPr>
        <p:txBody>
          <a:bodyPr>
            <a:normAutofit fontScale="90000"/>
          </a:bodyPr>
          <a:lstStyle/>
          <a:p>
            <a:r>
              <a:rPr lang="en-US" sz="5400" dirty="0">
                <a:latin typeface="Arial"/>
                <a:cs typeface="Arial"/>
              </a:rPr>
              <a:t>Accessing </a:t>
            </a:r>
            <a:br>
              <a:rPr lang="en-US" sz="5400" dirty="0"/>
            </a:br>
            <a:r>
              <a:rPr lang="en-US" sz="5400" dirty="0">
                <a:latin typeface="Arial"/>
                <a:cs typeface="Arial"/>
              </a:rPr>
              <a:t>the Application</a:t>
            </a:r>
            <a:br>
              <a:rPr lang="en-US" sz="4800" dirty="0"/>
            </a:br>
            <a:endParaRPr lang="en-US" sz="4800" dirty="0"/>
          </a:p>
        </p:txBody>
      </p:sp>
      <p:sp>
        <p:nvSpPr>
          <p:cNvPr id="5" name="Subtitle 4"/>
          <p:cNvSpPr>
            <a:spLocks noGrp="1"/>
          </p:cNvSpPr>
          <p:nvPr>
            <p:ph type="subTitle" idx="1"/>
          </p:nvPr>
        </p:nvSpPr>
        <p:spPr>
          <a:xfrm>
            <a:off x="5308271" y="2716567"/>
            <a:ext cx="5296395" cy="4012707"/>
          </a:xfrm>
        </p:spPr>
        <p:txBody>
          <a:bodyPr>
            <a:noAutofit/>
          </a:bodyPr>
          <a:lstStyle/>
          <a:p>
            <a:pPr marL="457200" indent="-457200">
              <a:buFont typeface="Wingdings" charset="2"/>
              <a:buChar char="§"/>
            </a:pPr>
            <a:r>
              <a:rPr lang="en-US" sz="2400" dirty="0">
                <a:solidFill>
                  <a:srgbClr val="002060"/>
                </a:solidFill>
                <a:latin typeface="+mn-lt"/>
                <a:cs typeface="Calibri"/>
              </a:rPr>
              <a:t>Link active only during application </a:t>
            </a:r>
            <a:br>
              <a:rPr lang="en-US" sz="2400" dirty="0">
                <a:solidFill>
                  <a:srgbClr val="002060"/>
                </a:solidFill>
                <a:latin typeface="+mn-lt"/>
              </a:rPr>
            </a:br>
            <a:r>
              <a:rPr lang="en-US" sz="2400" dirty="0">
                <a:solidFill>
                  <a:srgbClr val="002060"/>
                </a:solidFill>
                <a:latin typeface="+mn-lt"/>
                <a:cs typeface="Calibri"/>
              </a:rPr>
              <a:t>date range </a:t>
            </a:r>
          </a:p>
          <a:p>
            <a:pPr marL="457200" indent="-457200">
              <a:buFont typeface="Wingdings" charset="2"/>
              <a:buChar char="§"/>
            </a:pPr>
            <a:r>
              <a:rPr lang="en-US" sz="2400" dirty="0">
                <a:solidFill>
                  <a:srgbClr val="002060"/>
                </a:solidFill>
                <a:latin typeface="+mn-lt"/>
                <a:cs typeface="Calibri"/>
              </a:rPr>
              <a:t>Link will be accessible on the USU Nursing homepage</a:t>
            </a:r>
          </a:p>
          <a:p>
            <a:pPr marL="457200" indent="-457200">
              <a:buFont typeface="Wingdings" charset="2"/>
              <a:buChar char="§"/>
            </a:pPr>
            <a:r>
              <a:rPr lang="en-US" sz="2400" dirty="0">
                <a:solidFill>
                  <a:srgbClr val="002A4F"/>
                </a:solidFill>
                <a:latin typeface="+mn-lt"/>
                <a:hlinkClick r:id="rId3"/>
              </a:rPr>
              <a:t>https://cehs.usu.edu/nursing/how-to-apply/index</a:t>
            </a:r>
            <a:endParaRPr lang="en-US" sz="2400" dirty="0">
              <a:solidFill>
                <a:srgbClr val="002A4F"/>
              </a:solidFill>
              <a:latin typeface="+mn-lt"/>
            </a:endParaRPr>
          </a:p>
          <a:p>
            <a:pPr marL="457200" indent="-457200">
              <a:buFont typeface="Wingdings" charset="2"/>
              <a:buChar char="§"/>
            </a:pPr>
            <a:r>
              <a:rPr lang="en-US" sz="2400" dirty="0">
                <a:solidFill>
                  <a:srgbClr val="002060"/>
                </a:solidFill>
                <a:latin typeface="+mn-lt"/>
                <a:cs typeface="Calibri"/>
              </a:rPr>
              <a:t>Applicants should use Chrome or Firefox</a:t>
            </a:r>
          </a:p>
          <a:p>
            <a:pPr marL="457200" indent="-457200">
              <a:buFont typeface="Wingdings" charset="2"/>
              <a:buChar char="§"/>
            </a:pPr>
            <a:r>
              <a:rPr lang="en-US" sz="2400" dirty="0">
                <a:solidFill>
                  <a:srgbClr val="002060"/>
                </a:solidFill>
                <a:latin typeface="+mn-lt"/>
                <a:cs typeface="Calibri"/>
              </a:rPr>
              <a:t>Application </a:t>
            </a:r>
            <a:r>
              <a:rPr lang="en-US" sz="2400" i="1" dirty="0">
                <a:solidFill>
                  <a:srgbClr val="002060"/>
                </a:solidFill>
                <a:latin typeface="+mn-lt"/>
                <a:cs typeface="Calibri"/>
              </a:rPr>
              <a:t>must</a:t>
            </a:r>
            <a:r>
              <a:rPr lang="en-US" sz="2400" dirty="0">
                <a:solidFill>
                  <a:srgbClr val="002060"/>
                </a:solidFill>
                <a:latin typeface="+mn-lt"/>
                <a:cs typeface="Calibri"/>
              </a:rPr>
              <a:t> be completed in one sitting</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p:txBody>
      </p:sp>
      <p:sp>
        <p:nvSpPr>
          <p:cNvPr id="2" name="Rectangle 1"/>
          <p:cNvSpPr/>
          <p:nvPr/>
        </p:nvSpPr>
        <p:spPr>
          <a:xfrm>
            <a:off x="5272643" y="1952300"/>
            <a:ext cx="6201084" cy="523220"/>
          </a:xfrm>
          <a:prstGeom prst="rect">
            <a:avLst/>
          </a:prstGeom>
        </p:spPr>
        <p:txBody>
          <a:bodyPr wrap="square" anchor="t">
            <a:spAutoFit/>
          </a:bodyPr>
          <a:lstStyle/>
          <a:p>
            <a:r>
              <a:rPr lang="en-US" sz="2800" b="1" dirty="0">
                <a:solidFill>
                  <a:srgbClr val="002060"/>
                </a:solidFill>
                <a:latin typeface="Arial Black"/>
                <a:ea typeface="Arial Black" charset="0"/>
                <a:cs typeface="Arial Black" charset="0"/>
              </a:rPr>
              <a:t>January 1 – February 15, 2026</a:t>
            </a:r>
            <a:endParaRPr lang="en-US" sz="2800" b="1" dirty="0">
              <a:latin typeface="Arial Black"/>
              <a:ea typeface="Arial Black" charset="0"/>
              <a:cs typeface="Arial Black"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97400" cy="6858000"/>
          </a:xfrm>
          <a:prstGeom prst="rect">
            <a:avLst/>
          </a:prstGeom>
        </p:spPr>
      </p:pic>
    </p:spTree>
    <p:extLst>
      <p:ext uri="{BB962C8B-B14F-4D97-AF65-F5344CB8AC3E}">
        <p14:creationId xmlns:p14="http://schemas.microsoft.com/office/powerpoint/2010/main" val="261011867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75000"/>
                  </a:schemeClr>
                </a:solidFill>
                <a:latin typeface="Arial"/>
                <a:cs typeface="Arial"/>
              </a:rPr>
              <a:t>Who needs to apply?</a:t>
            </a:r>
          </a:p>
        </p:txBody>
      </p:sp>
      <p:sp>
        <p:nvSpPr>
          <p:cNvPr id="3" name="Content Placeholder 2"/>
          <p:cNvSpPr>
            <a:spLocks noGrp="1"/>
          </p:cNvSpPr>
          <p:nvPr>
            <p:ph idx="1"/>
          </p:nvPr>
        </p:nvSpPr>
        <p:spPr>
          <a:xfrm>
            <a:off x="609600" y="1600200"/>
            <a:ext cx="6468094" cy="4800600"/>
          </a:xfrm>
        </p:spPr>
        <p:txBody>
          <a:bodyPr vert="horz" lIns="91440" tIns="45720" rIns="91440" bIns="45720" rtlCol="0" anchor="t">
            <a:normAutofit fontScale="77500" lnSpcReduction="20000"/>
          </a:bodyPr>
          <a:lstStyle/>
          <a:p>
            <a:pPr>
              <a:buFont typeface="Wingdings" panose="05000000000000000000" pitchFamily="2" charset="2"/>
              <a:buChar char="§"/>
            </a:pPr>
            <a:r>
              <a:rPr lang="en-US" dirty="0">
                <a:solidFill>
                  <a:srgbClr val="002060"/>
                </a:solidFill>
                <a:latin typeface="+mn-lt"/>
                <a:cs typeface="Calibri"/>
              </a:rPr>
              <a:t>Pre-Nursing students need to apply to the PN program.</a:t>
            </a:r>
          </a:p>
          <a:p>
            <a:pPr>
              <a:buFont typeface="Wingdings" panose="05000000000000000000" pitchFamily="2" charset="2"/>
              <a:buChar char="§"/>
            </a:pPr>
            <a:r>
              <a:rPr lang="en-US" dirty="0">
                <a:solidFill>
                  <a:srgbClr val="002060"/>
                </a:solidFill>
                <a:latin typeface="+mn-lt"/>
                <a:cs typeface="Calibri"/>
              </a:rPr>
              <a:t>PN students from other colleges who are applying to USU’s AAS Nursing program must complete the application in addition to being admitted to USU.</a:t>
            </a:r>
          </a:p>
          <a:p>
            <a:pPr>
              <a:buFont typeface="Wingdings" panose="05000000000000000000" pitchFamily="2" charset="2"/>
              <a:buChar char="§"/>
            </a:pPr>
            <a:r>
              <a:rPr lang="en-US" dirty="0">
                <a:solidFill>
                  <a:srgbClr val="002060"/>
                </a:solidFill>
                <a:latin typeface="+mn-lt"/>
                <a:cs typeface="Calibri"/>
              </a:rPr>
              <a:t>USU students who completed the USU PN program more than a year ago must complete the application. They may also need to reapply to USU.</a:t>
            </a:r>
          </a:p>
          <a:p>
            <a:pPr marL="114300" indent="0">
              <a:buNone/>
            </a:pPr>
            <a:endParaRPr lang="en-US" dirty="0">
              <a:solidFill>
                <a:srgbClr val="002060"/>
              </a:solidFill>
              <a:latin typeface="+mn-lt"/>
            </a:endParaRPr>
          </a:p>
          <a:p>
            <a:pPr marL="114300" indent="0">
              <a:buNone/>
            </a:pPr>
            <a:r>
              <a:rPr lang="en-US" sz="2600" b="1" dirty="0">
                <a:solidFill>
                  <a:srgbClr val="002060"/>
                </a:solidFill>
                <a:latin typeface="+mn-lt"/>
                <a:cs typeface="Calibri"/>
              </a:rPr>
              <a:t>What about current USU PN students applying to the AAS Nursing program?</a:t>
            </a:r>
          </a:p>
          <a:p>
            <a:pPr lvl="1">
              <a:buFont typeface="Wingdings" panose="05000000000000000000" pitchFamily="2" charset="2"/>
              <a:buChar char="§"/>
            </a:pPr>
            <a:r>
              <a:rPr lang="en-US" sz="2200" dirty="0">
                <a:solidFill>
                  <a:srgbClr val="002060"/>
                </a:solidFill>
                <a:latin typeface="+mn-lt"/>
                <a:cs typeface="Calibri"/>
              </a:rPr>
              <a:t>Current USU PN students need to complete and return the letter of intent form that they should have been given by the Nursing coordinator or staff. They return forms to Nursing staff assistants not advisors. </a:t>
            </a:r>
            <a:endParaRPr lang="en-US" sz="2200" dirty="0">
              <a:solidFill>
                <a:srgbClr val="002060"/>
              </a:solidFill>
              <a:latin typeface="+mn-lt"/>
            </a:endParaRPr>
          </a:p>
          <a:p>
            <a:pPr lvl="1">
              <a:buFont typeface="Wingdings" panose="05000000000000000000" pitchFamily="2" charset="2"/>
              <a:buChar char="§"/>
            </a:pPr>
            <a:r>
              <a:rPr lang="en-US" sz="2200" dirty="0">
                <a:solidFill>
                  <a:srgbClr val="002060"/>
                </a:solidFill>
                <a:latin typeface="+mn-lt"/>
                <a:cs typeface="Calibri"/>
              </a:rPr>
              <a:t>Current USU PN students do not need to complete the online application.</a:t>
            </a:r>
          </a:p>
        </p:txBody>
      </p:sp>
      <p:sp>
        <p:nvSpPr>
          <p:cNvPr id="5" name="Oval 4"/>
          <p:cNvSpPr/>
          <p:nvPr/>
        </p:nvSpPr>
        <p:spPr>
          <a:xfrm>
            <a:off x="9757303" y="1722438"/>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548749" y="1904526"/>
            <a:ext cx="3744686" cy="3744686"/>
          </a:xfrm>
          <a:prstGeom prst="rect">
            <a:avLst/>
          </a:prstGeom>
        </p:spPr>
      </p:pic>
    </p:spTree>
    <p:extLst>
      <p:ext uri="{BB962C8B-B14F-4D97-AF65-F5344CB8AC3E}">
        <p14:creationId xmlns:p14="http://schemas.microsoft.com/office/powerpoint/2010/main" val="322151756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160000" cy="861704"/>
          </a:xfrm>
        </p:spPr>
        <p:txBody>
          <a:bodyPr/>
          <a:lstStyle/>
          <a:p>
            <a:r>
              <a:rPr lang="en-US" dirty="0">
                <a:solidFill>
                  <a:schemeClr val="accent2">
                    <a:lumMod val="75000"/>
                  </a:schemeClr>
                </a:solidFill>
              </a:rPr>
              <a:t>Helpful Tips</a:t>
            </a:r>
          </a:p>
        </p:txBody>
      </p:sp>
      <p:sp>
        <p:nvSpPr>
          <p:cNvPr id="3" name="Content Placeholder 2"/>
          <p:cNvSpPr>
            <a:spLocks noGrp="1"/>
          </p:cNvSpPr>
          <p:nvPr>
            <p:ph idx="1"/>
          </p:nvPr>
        </p:nvSpPr>
        <p:spPr>
          <a:xfrm>
            <a:off x="609600" y="1314125"/>
            <a:ext cx="6468094" cy="5157926"/>
          </a:xfrm>
        </p:spPr>
        <p:txBody>
          <a:bodyPr vert="horz" lIns="91440" tIns="45720" rIns="91440" bIns="45720" rtlCol="0" anchor="t">
            <a:normAutofit fontScale="70000" lnSpcReduction="20000"/>
          </a:bodyPr>
          <a:lstStyle/>
          <a:p>
            <a:r>
              <a:rPr lang="en-US" sz="2400" dirty="0">
                <a:solidFill>
                  <a:srgbClr val="002060"/>
                </a:solidFill>
                <a:latin typeface="+mn-lt"/>
                <a:cs typeface="Calibri"/>
              </a:rPr>
              <a:t>Once you hit “Submit”, do not hit the back button – </a:t>
            </a:r>
            <a:br>
              <a:rPr lang="en-US" sz="2400" dirty="0">
                <a:solidFill>
                  <a:srgbClr val="002060"/>
                </a:solidFill>
                <a:latin typeface="+mn-lt"/>
              </a:rPr>
            </a:br>
            <a:r>
              <a:rPr lang="en-US" sz="2400" dirty="0">
                <a:solidFill>
                  <a:srgbClr val="002060"/>
                </a:solidFill>
                <a:latin typeface="+mn-lt"/>
                <a:cs typeface="Calibri"/>
              </a:rPr>
              <a:t>it clears out what you’ve previously entered into the application, and you’ll have to start over.</a:t>
            </a:r>
          </a:p>
          <a:p>
            <a:r>
              <a:rPr lang="en-US" sz="2400" dirty="0">
                <a:solidFill>
                  <a:srgbClr val="002060"/>
                </a:solidFill>
                <a:latin typeface="+mn-lt"/>
                <a:cs typeface="Calibri"/>
              </a:rPr>
              <a:t>Be prepared with all materials prior to beginning the application. Save all documents as PDF, including payment receipt. </a:t>
            </a:r>
            <a:endParaRPr lang="en-US" sz="2400" dirty="0">
              <a:solidFill>
                <a:srgbClr val="002060"/>
              </a:solidFill>
              <a:latin typeface="+mn-lt"/>
            </a:endParaRPr>
          </a:p>
          <a:p>
            <a:r>
              <a:rPr lang="en-US" sz="2400" dirty="0">
                <a:solidFill>
                  <a:srgbClr val="002060"/>
                </a:solidFill>
                <a:latin typeface="+mn-lt"/>
                <a:cs typeface="Calibri"/>
              </a:rPr>
              <a:t>Once you submit, you’ll receive email confirmation.</a:t>
            </a:r>
          </a:p>
          <a:p>
            <a:r>
              <a:rPr lang="en-US" sz="2400" dirty="0">
                <a:solidFill>
                  <a:srgbClr val="002060"/>
                </a:solidFill>
                <a:latin typeface="+mn-lt"/>
                <a:cs typeface="Calibri"/>
              </a:rPr>
              <a:t>Applicants will learn of acceptance typically within </a:t>
            </a:r>
            <a:r>
              <a:rPr lang="en-US" b="1" dirty="0"/>
              <a:t>6-8 weeks after the application cycle ends via email</a:t>
            </a:r>
          </a:p>
          <a:p>
            <a:r>
              <a:rPr lang="en-US" sz="2400" dirty="0">
                <a:solidFill>
                  <a:srgbClr val="002060"/>
                </a:solidFill>
                <a:latin typeface="+mn-lt"/>
                <a:cs typeface="Calibri"/>
              </a:rPr>
              <a:t>For clinical or Nursing profession questions, meet with Nursing faculty at your location. Faculty are a wealth of information and are happy to meet with students to discuss Nursing as a career.</a:t>
            </a:r>
          </a:p>
          <a:p>
            <a:r>
              <a:rPr lang="en-US" sz="2400" dirty="0">
                <a:solidFill>
                  <a:srgbClr val="002060"/>
                </a:solidFill>
                <a:latin typeface="+mn-lt"/>
                <a:cs typeface="Calibri"/>
              </a:rPr>
              <a:t>For prerequisite and major course questions, application questions, etc., please visit with your academic advisor. Advisors help with semester planning and help connect students to resources such as tutoring.</a:t>
            </a:r>
          </a:p>
          <a:p>
            <a:r>
              <a:rPr lang="en-US" sz="2400" dirty="0">
                <a:solidFill>
                  <a:srgbClr val="002060"/>
                </a:solidFill>
                <a:latin typeface="+mn-lt"/>
                <a:cs typeface="Calibri"/>
              </a:rPr>
              <a:t>When it is time to apply for graduation, your </a:t>
            </a:r>
            <a:br>
              <a:rPr lang="en-US" sz="2400" dirty="0">
                <a:solidFill>
                  <a:srgbClr val="002060"/>
                </a:solidFill>
                <a:latin typeface="+mn-lt"/>
              </a:rPr>
            </a:br>
            <a:r>
              <a:rPr lang="en-US" sz="2400" dirty="0">
                <a:solidFill>
                  <a:srgbClr val="002060"/>
                </a:solidFill>
                <a:latin typeface="+mn-lt"/>
                <a:cs typeface="Calibri"/>
              </a:rPr>
              <a:t>academic advisor will help make sure you’re on track to meet prerequisite and degree requirements. </a:t>
            </a:r>
            <a:endParaRPr lang="en-US" sz="2400" dirty="0">
              <a:solidFill>
                <a:srgbClr val="002060"/>
              </a:solidFill>
              <a:latin typeface="+mn-lt"/>
            </a:endParaRPr>
          </a:p>
          <a:p>
            <a:endParaRPr lang="en-US" dirty="0"/>
          </a:p>
        </p:txBody>
      </p:sp>
      <p:sp>
        <p:nvSpPr>
          <p:cNvPr id="5" name="Oval 4"/>
          <p:cNvSpPr/>
          <p:nvPr/>
        </p:nvSpPr>
        <p:spPr>
          <a:xfrm>
            <a:off x="9880271" y="1600200"/>
            <a:ext cx="1536132" cy="153613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52755" y="1745673"/>
            <a:ext cx="3675412" cy="3675412"/>
          </a:xfrm>
          <a:prstGeom prst="rect">
            <a:avLst/>
          </a:prstGeom>
        </p:spPr>
      </p:pic>
    </p:spTree>
    <p:extLst>
      <p:ext uri="{BB962C8B-B14F-4D97-AF65-F5344CB8AC3E}">
        <p14:creationId xmlns:p14="http://schemas.microsoft.com/office/powerpoint/2010/main" val="1280885201"/>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3471" y="274638"/>
            <a:ext cx="11135096" cy="1143000"/>
          </a:xfrm>
        </p:spPr>
        <p:txBody>
          <a:bodyPr>
            <a:normAutofit/>
          </a:bodyPr>
          <a:lstStyle/>
          <a:p>
            <a:pPr lvl="0"/>
            <a:r>
              <a:rPr lang="en-US" sz="4300" dirty="0">
                <a:solidFill>
                  <a:schemeClr val="accent2">
                    <a:lumMod val="75000"/>
                  </a:schemeClr>
                </a:solidFill>
              </a:rPr>
              <a:t>Lastly</a:t>
            </a:r>
          </a:p>
        </p:txBody>
      </p:sp>
      <p:sp>
        <p:nvSpPr>
          <p:cNvPr id="3" name="Content Placeholder 2"/>
          <p:cNvSpPr>
            <a:spLocks noGrp="1"/>
          </p:cNvSpPr>
          <p:nvPr>
            <p:ph idx="1"/>
          </p:nvPr>
        </p:nvSpPr>
        <p:spPr>
          <a:xfrm>
            <a:off x="5003471" y="1238060"/>
            <a:ext cx="6717474" cy="5370969"/>
          </a:xfrm>
        </p:spPr>
        <p:txBody>
          <a:bodyPr vert="horz" lIns="91440" tIns="45720" rIns="91440" bIns="45720" rtlCol="0" anchor="t">
            <a:noAutofit/>
          </a:bodyPr>
          <a:lstStyle/>
          <a:p>
            <a:pPr lvl="0"/>
            <a:r>
              <a:rPr lang="en-US" sz="2400" dirty="0">
                <a:solidFill>
                  <a:srgbClr val="002060"/>
                </a:solidFill>
                <a:latin typeface="+mn-lt"/>
                <a:ea typeface="+mj-ea"/>
                <a:cs typeface="+mj-cs"/>
              </a:rPr>
              <a:t>Students offered a position in the program who do not turn in their signed acceptance letter or turn it in after the deadline, will not be admitted into the program.</a:t>
            </a:r>
            <a:endParaRPr lang="en-US" sz="2400" dirty="0">
              <a:solidFill>
                <a:srgbClr val="002060"/>
              </a:solidFill>
              <a:latin typeface="+mn-lt"/>
              <a:ea typeface="+mj-ea"/>
              <a:cs typeface="Calibri"/>
            </a:endParaRPr>
          </a:p>
          <a:p>
            <a:r>
              <a:rPr lang="en-US" sz="2400" dirty="0">
                <a:solidFill>
                  <a:srgbClr val="002060"/>
                </a:solidFill>
                <a:latin typeface="+mn-lt"/>
                <a:ea typeface="+mj-ea"/>
                <a:cs typeface="+mj-cs"/>
              </a:rPr>
              <a:t>Follow-up on rejection letters with a thank you letter or email, and request feedback. </a:t>
            </a:r>
            <a:endParaRPr lang="en-US" sz="2400" dirty="0">
              <a:solidFill>
                <a:srgbClr val="002060"/>
              </a:solidFill>
              <a:latin typeface="+mn-lt"/>
              <a:ea typeface="+mj-ea"/>
              <a:cs typeface="Calibri"/>
            </a:endParaRPr>
          </a:p>
          <a:p>
            <a:pPr lvl="0"/>
            <a:r>
              <a:rPr lang="en-US" sz="2400" dirty="0">
                <a:solidFill>
                  <a:srgbClr val="002060"/>
                </a:solidFill>
                <a:latin typeface="+mn-lt"/>
                <a:ea typeface="+mj-ea"/>
                <a:cs typeface="+mj-cs"/>
              </a:rPr>
              <a:t>Read all emails from the Nursing department and stay on top of admission requirements/deadlines such as vaccinations, purchase of required materials, etc.</a:t>
            </a:r>
          </a:p>
          <a:p>
            <a:pPr lvl="0"/>
            <a:r>
              <a:rPr lang="en-US" sz="2400" b="1" dirty="0">
                <a:solidFill>
                  <a:srgbClr val="002060"/>
                </a:solidFill>
                <a:latin typeface="+mn-lt"/>
                <a:ea typeface="+mj-ea"/>
                <a:cs typeface="+mj-cs"/>
              </a:rPr>
              <a:t>REMEMBER</a:t>
            </a:r>
            <a:r>
              <a:rPr lang="en-US" sz="2400" dirty="0">
                <a:solidFill>
                  <a:srgbClr val="002060"/>
                </a:solidFill>
                <a:latin typeface="+mn-lt"/>
                <a:ea typeface="+mj-ea"/>
                <a:cs typeface="+mj-cs"/>
              </a:rPr>
              <a:t>—All correspondence from the department/USU will be sent to your </a:t>
            </a:r>
            <a:r>
              <a:rPr lang="en-US" sz="2400" dirty="0" err="1">
                <a:solidFill>
                  <a:srgbClr val="002060"/>
                </a:solidFill>
                <a:latin typeface="+mn-lt"/>
                <a:ea typeface="+mj-ea"/>
                <a:cs typeface="+mj-cs"/>
              </a:rPr>
              <a:t>Anumber@usu.edu</a:t>
            </a:r>
            <a:r>
              <a:rPr lang="en-US" sz="2400" dirty="0">
                <a:solidFill>
                  <a:srgbClr val="002060"/>
                </a:solidFill>
                <a:latin typeface="+mn-lt"/>
                <a:ea typeface="+mj-ea"/>
                <a:cs typeface="+mj-cs"/>
              </a:rPr>
              <a:t> address.</a:t>
            </a:r>
            <a:endParaRPr lang="en-US" sz="2400" dirty="0">
              <a:solidFill>
                <a:srgbClr val="002060"/>
              </a:solidFill>
              <a:latin typeface="+mn-lt"/>
              <a:ea typeface="+mj-ea"/>
              <a:cs typeface="Calibri"/>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extLst>
      <p:ext uri="{BB962C8B-B14F-4D97-AF65-F5344CB8AC3E}">
        <p14:creationId xmlns:p14="http://schemas.microsoft.com/office/powerpoint/2010/main" val="68111909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66045" y="982136"/>
            <a:ext cx="293512" cy="2257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ounded Rectangle 4"/>
          <p:cNvSpPr/>
          <p:nvPr/>
        </p:nvSpPr>
        <p:spPr>
          <a:xfrm>
            <a:off x="666044" y="1292579"/>
            <a:ext cx="293513" cy="2314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TextBox 5"/>
          <p:cNvSpPr txBox="1"/>
          <p:nvPr/>
        </p:nvSpPr>
        <p:spPr>
          <a:xfrm>
            <a:off x="959555" y="930503"/>
            <a:ext cx="3623733" cy="369332"/>
          </a:xfrm>
          <a:prstGeom prst="rect">
            <a:avLst/>
          </a:prstGeom>
          <a:noFill/>
        </p:spPr>
        <p:txBody>
          <a:bodyPr wrap="square" rtlCol="0">
            <a:spAutoFit/>
          </a:bodyPr>
          <a:lstStyle/>
          <a:p>
            <a:r>
              <a:rPr lang="en-US" b="1" dirty="0">
                <a:solidFill>
                  <a:srgbClr val="000D66"/>
                </a:solidFill>
              </a:rPr>
              <a:t>MMR</a:t>
            </a:r>
            <a:r>
              <a:rPr lang="en-US" dirty="0"/>
              <a:t> – </a:t>
            </a:r>
            <a:r>
              <a:rPr lang="en-US" sz="1200" dirty="0"/>
              <a:t>2 vaccinations </a:t>
            </a:r>
            <a:r>
              <a:rPr lang="en-US" sz="1200" b="1" dirty="0"/>
              <a:t>or</a:t>
            </a:r>
            <a:r>
              <a:rPr lang="en-US" sz="1200" dirty="0"/>
              <a:t> titer showing immunity</a:t>
            </a:r>
            <a:endParaRPr lang="en-US" dirty="0"/>
          </a:p>
        </p:txBody>
      </p:sp>
      <p:sp>
        <p:nvSpPr>
          <p:cNvPr id="7" name="TextBox 6"/>
          <p:cNvSpPr txBox="1"/>
          <p:nvPr/>
        </p:nvSpPr>
        <p:spPr>
          <a:xfrm>
            <a:off x="957168" y="1230182"/>
            <a:ext cx="4480907" cy="338554"/>
          </a:xfrm>
          <a:prstGeom prst="rect">
            <a:avLst/>
          </a:prstGeom>
          <a:noFill/>
        </p:spPr>
        <p:txBody>
          <a:bodyPr wrap="none" rtlCol="0">
            <a:spAutoFit/>
          </a:bodyPr>
          <a:lstStyle/>
          <a:p>
            <a:r>
              <a:rPr lang="en-US" sz="1600" b="1" dirty="0">
                <a:solidFill>
                  <a:srgbClr val="000D66"/>
                </a:solidFill>
              </a:rPr>
              <a:t>Varicella</a:t>
            </a:r>
            <a:r>
              <a:rPr lang="en-US" sz="1600" dirty="0"/>
              <a:t> </a:t>
            </a:r>
            <a:r>
              <a:rPr lang="en-US" sz="1100" dirty="0"/>
              <a:t>(chicken pox) </a:t>
            </a:r>
            <a:r>
              <a:rPr lang="en-US" sz="1600" dirty="0"/>
              <a:t>– </a:t>
            </a:r>
            <a:r>
              <a:rPr lang="en-US" sz="1100" dirty="0"/>
              <a:t>2 vaccinations </a:t>
            </a:r>
            <a:r>
              <a:rPr lang="en-US" sz="1100" b="1" dirty="0"/>
              <a:t>or </a:t>
            </a:r>
            <a:r>
              <a:rPr lang="en-US" sz="1100" dirty="0"/>
              <a:t>titer showing immunity</a:t>
            </a:r>
            <a:endParaRPr lang="en-US" sz="1600" dirty="0"/>
          </a:p>
        </p:txBody>
      </p:sp>
      <p:sp>
        <p:nvSpPr>
          <p:cNvPr id="8" name="Rounded Rectangle 7"/>
          <p:cNvSpPr/>
          <p:nvPr/>
        </p:nvSpPr>
        <p:spPr>
          <a:xfrm>
            <a:off x="666044" y="1617134"/>
            <a:ext cx="293513" cy="2314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TextBox 8"/>
          <p:cNvSpPr txBox="1"/>
          <p:nvPr/>
        </p:nvSpPr>
        <p:spPr>
          <a:xfrm>
            <a:off x="959555" y="1559239"/>
            <a:ext cx="11418832" cy="338554"/>
          </a:xfrm>
          <a:prstGeom prst="rect">
            <a:avLst/>
          </a:prstGeom>
          <a:noFill/>
        </p:spPr>
        <p:txBody>
          <a:bodyPr wrap="none" rtlCol="0">
            <a:spAutoFit/>
          </a:bodyPr>
          <a:lstStyle/>
          <a:p>
            <a:r>
              <a:rPr lang="en-US" sz="1600" b="1" dirty="0">
                <a:solidFill>
                  <a:srgbClr val="000D66"/>
                </a:solidFill>
              </a:rPr>
              <a:t>Hepatitis B*</a:t>
            </a:r>
            <a:r>
              <a:rPr lang="en-US" sz="1600" dirty="0"/>
              <a:t> </a:t>
            </a:r>
            <a:r>
              <a:rPr lang="en-US" sz="1050" b="1" dirty="0"/>
              <a:t>Accepted proof: </a:t>
            </a:r>
            <a:r>
              <a:rPr lang="en-US" sz="1050" dirty="0"/>
              <a:t>documentation of two (</a:t>
            </a:r>
            <a:r>
              <a:rPr lang="en-US" sz="1050" dirty="0" err="1"/>
              <a:t>Hepslav</a:t>
            </a:r>
            <a:r>
              <a:rPr lang="en-US" sz="1050" dirty="0"/>
              <a:t>-B) </a:t>
            </a:r>
            <a:r>
              <a:rPr lang="en-US" sz="1050" b="1" dirty="0"/>
              <a:t>OR</a:t>
            </a:r>
            <a:r>
              <a:rPr lang="en-US" sz="1050" dirty="0"/>
              <a:t> three (</a:t>
            </a:r>
            <a:r>
              <a:rPr lang="en-US" sz="1050" dirty="0" err="1"/>
              <a:t>recombivax</a:t>
            </a:r>
            <a:r>
              <a:rPr lang="en-US" sz="1050" dirty="0"/>
              <a:t> HB and </a:t>
            </a:r>
            <a:r>
              <a:rPr lang="en-US" sz="1050" dirty="0" err="1"/>
              <a:t>Engerix</a:t>
            </a:r>
            <a:r>
              <a:rPr lang="en-US" sz="1050" dirty="0"/>
              <a:t>-B) vaccinations </a:t>
            </a:r>
            <a:r>
              <a:rPr lang="en-US" sz="1050" b="1" dirty="0"/>
              <a:t>AND</a:t>
            </a:r>
            <a:r>
              <a:rPr lang="en-US" sz="1050" dirty="0"/>
              <a:t> a surface antibody titer proving immunity (results of “reactive”)</a:t>
            </a:r>
            <a:endParaRPr lang="en-US" sz="1100" dirty="0"/>
          </a:p>
        </p:txBody>
      </p:sp>
      <p:sp>
        <p:nvSpPr>
          <p:cNvPr id="10" name="Rounded Rectangle 9"/>
          <p:cNvSpPr/>
          <p:nvPr/>
        </p:nvSpPr>
        <p:spPr>
          <a:xfrm>
            <a:off x="666042" y="1930016"/>
            <a:ext cx="293513" cy="2314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1" name="TextBox 10"/>
          <p:cNvSpPr txBox="1"/>
          <p:nvPr/>
        </p:nvSpPr>
        <p:spPr>
          <a:xfrm>
            <a:off x="959555" y="1863438"/>
            <a:ext cx="2944332" cy="338554"/>
          </a:xfrm>
          <a:prstGeom prst="rect">
            <a:avLst/>
          </a:prstGeom>
          <a:noFill/>
        </p:spPr>
        <p:txBody>
          <a:bodyPr wrap="none" rtlCol="0">
            <a:spAutoFit/>
          </a:bodyPr>
          <a:lstStyle/>
          <a:p>
            <a:r>
              <a:rPr lang="en-US" sz="1600" b="1" dirty="0" err="1">
                <a:solidFill>
                  <a:srgbClr val="000D66"/>
                </a:solidFill>
              </a:rPr>
              <a:t>TDaP</a:t>
            </a:r>
            <a:r>
              <a:rPr lang="en-US" sz="1600" dirty="0"/>
              <a:t> – </a:t>
            </a:r>
            <a:r>
              <a:rPr lang="en-US" sz="1100" dirty="0"/>
              <a:t>vaccination within the past 8 years</a:t>
            </a:r>
            <a:endParaRPr lang="en-US" sz="1600" dirty="0"/>
          </a:p>
        </p:txBody>
      </p:sp>
      <p:sp>
        <p:nvSpPr>
          <p:cNvPr id="12" name="Rounded Rectangle 11"/>
          <p:cNvSpPr/>
          <p:nvPr/>
        </p:nvSpPr>
        <p:spPr>
          <a:xfrm>
            <a:off x="663655" y="2261203"/>
            <a:ext cx="293513" cy="2314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TextBox 12"/>
          <p:cNvSpPr txBox="1"/>
          <p:nvPr/>
        </p:nvSpPr>
        <p:spPr>
          <a:xfrm>
            <a:off x="957168" y="2183490"/>
            <a:ext cx="6937284" cy="338554"/>
          </a:xfrm>
          <a:prstGeom prst="rect">
            <a:avLst/>
          </a:prstGeom>
          <a:noFill/>
        </p:spPr>
        <p:txBody>
          <a:bodyPr wrap="none" rtlCol="0">
            <a:spAutoFit/>
          </a:bodyPr>
          <a:lstStyle/>
          <a:p>
            <a:r>
              <a:rPr lang="en-US" sz="1600" b="1" dirty="0">
                <a:solidFill>
                  <a:srgbClr val="000D66"/>
                </a:solidFill>
              </a:rPr>
              <a:t>TB Tests </a:t>
            </a:r>
            <a:r>
              <a:rPr lang="en-US" sz="1600" dirty="0"/>
              <a:t>– </a:t>
            </a:r>
            <a:r>
              <a:rPr lang="en-US" sz="1100" b="1" dirty="0"/>
              <a:t>two </a:t>
            </a:r>
            <a:r>
              <a:rPr lang="en-US" sz="1100" dirty="0"/>
              <a:t>2-step skin tests </a:t>
            </a:r>
            <a:r>
              <a:rPr lang="en-US" sz="1100" b="1" dirty="0"/>
              <a:t>or</a:t>
            </a:r>
            <a:r>
              <a:rPr lang="en-US" sz="1100" dirty="0"/>
              <a:t> T-spot negative blood draw </a:t>
            </a:r>
            <a:r>
              <a:rPr lang="en-US" sz="1100" b="1" dirty="0"/>
              <a:t>or</a:t>
            </a:r>
            <a:r>
              <a:rPr lang="en-US" sz="1100" dirty="0"/>
              <a:t> QuantiFERON Gold negative blood draw</a:t>
            </a:r>
            <a:endParaRPr lang="en-US" sz="1600" dirty="0"/>
          </a:p>
        </p:txBody>
      </p:sp>
      <p:sp>
        <p:nvSpPr>
          <p:cNvPr id="14" name="Rounded Rectangle 13"/>
          <p:cNvSpPr/>
          <p:nvPr/>
        </p:nvSpPr>
        <p:spPr>
          <a:xfrm>
            <a:off x="666043" y="2551291"/>
            <a:ext cx="293513" cy="248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TextBox 14"/>
          <p:cNvSpPr txBox="1"/>
          <p:nvPr/>
        </p:nvSpPr>
        <p:spPr>
          <a:xfrm>
            <a:off x="957168" y="2509718"/>
            <a:ext cx="3597780" cy="338554"/>
          </a:xfrm>
          <a:prstGeom prst="rect">
            <a:avLst/>
          </a:prstGeom>
          <a:noFill/>
        </p:spPr>
        <p:txBody>
          <a:bodyPr wrap="none" rtlCol="0">
            <a:spAutoFit/>
          </a:bodyPr>
          <a:lstStyle/>
          <a:p>
            <a:r>
              <a:rPr lang="en-US" sz="1600" b="1" dirty="0">
                <a:solidFill>
                  <a:srgbClr val="000D66"/>
                </a:solidFill>
              </a:rPr>
              <a:t>CNA certification </a:t>
            </a:r>
            <a:r>
              <a:rPr lang="en-US" sz="1600" dirty="0"/>
              <a:t>– </a:t>
            </a:r>
            <a:r>
              <a:rPr lang="en-US" sz="1100" dirty="0"/>
              <a:t>Logan</a:t>
            </a:r>
            <a:r>
              <a:rPr lang="en-US" sz="1600" dirty="0"/>
              <a:t> </a:t>
            </a:r>
            <a:r>
              <a:rPr lang="en-US" sz="1100" dirty="0"/>
              <a:t>BSN students only</a:t>
            </a:r>
            <a:endParaRPr lang="en-US" sz="1600" dirty="0"/>
          </a:p>
        </p:txBody>
      </p:sp>
      <p:sp>
        <p:nvSpPr>
          <p:cNvPr id="16" name="Rounded Rectangle 15"/>
          <p:cNvSpPr/>
          <p:nvPr/>
        </p:nvSpPr>
        <p:spPr>
          <a:xfrm>
            <a:off x="663655" y="2868014"/>
            <a:ext cx="293513" cy="23142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 name="TextBox 16"/>
          <p:cNvSpPr txBox="1"/>
          <p:nvPr/>
        </p:nvSpPr>
        <p:spPr>
          <a:xfrm>
            <a:off x="957168" y="2821444"/>
            <a:ext cx="10873588" cy="523220"/>
          </a:xfrm>
          <a:prstGeom prst="rect">
            <a:avLst/>
          </a:prstGeom>
          <a:noFill/>
        </p:spPr>
        <p:txBody>
          <a:bodyPr wrap="square" rtlCol="0">
            <a:spAutoFit/>
          </a:bodyPr>
          <a:lstStyle/>
          <a:p>
            <a:r>
              <a:rPr lang="en-US" sz="1600" b="1" dirty="0">
                <a:solidFill>
                  <a:srgbClr val="000D66"/>
                </a:solidFill>
              </a:rPr>
              <a:t>CPR/Basic Life Support (BLS) for healthcare provider </a:t>
            </a:r>
            <a:r>
              <a:rPr lang="en-US" sz="1600" dirty="0"/>
              <a:t>– </a:t>
            </a:r>
            <a:r>
              <a:rPr lang="en-US" sz="1100" dirty="0"/>
              <a:t>certification approved by the American Heart Association (AHA)</a:t>
            </a:r>
          </a:p>
          <a:p>
            <a:r>
              <a:rPr lang="en-US" sz="1100" dirty="0"/>
              <a:t>                                                                                                                                                   Be careful of sites that say things like “follow AHA guidelines” these are not acceptable.</a:t>
            </a:r>
          </a:p>
        </p:txBody>
      </p:sp>
      <p:sp>
        <p:nvSpPr>
          <p:cNvPr id="18" name="TextBox 17"/>
          <p:cNvSpPr txBox="1"/>
          <p:nvPr/>
        </p:nvSpPr>
        <p:spPr>
          <a:xfrm>
            <a:off x="957168" y="3501424"/>
            <a:ext cx="9336787" cy="338554"/>
          </a:xfrm>
          <a:prstGeom prst="rect">
            <a:avLst/>
          </a:prstGeom>
          <a:noFill/>
        </p:spPr>
        <p:txBody>
          <a:bodyPr wrap="none" rtlCol="0">
            <a:spAutoFit/>
          </a:bodyPr>
          <a:lstStyle/>
          <a:p>
            <a:r>
              <a:rPr lang="en-US" sz="1600" b="1" dirty="0">
                <a:solidFill>
                  <a:srgbClr val="000D66"/>
                </a:solidFill>
              </a:rPr>
              <a:t>Background check </a:t>
            </a:r>
            <a:r>
              <a:rPr lang="en-US" sz="1600" dirty="0">
                <a:solidFill>
                  <a:srgbClr val="000D66"/>
                </a:solidFill>
              </a:rPr>
              <a:t>and </a:t>
            </a:r>
            <a:r>
              <a:rPr lang="en-US" sz="1600" b="1" dirty="0">
                <a:solidFill>
                  <a:srgbClr val="000D66"/>
                </a:solidFill>
              </a:rPr>
              <a:t>drug screen</a:t>
            </a:r>
            <a:r>
              <a:rPr lang="en-US" sz="1600" dirty="0">
                <a:solidFill>
                  <a:srgbClr val="000D66"/>
                </a:solidFill>
              </a:rPr>
              <a:t> will be completed at the time you create your compliance account</a:t>
            </a:r>
            <a:r>
              <a:rPr lang="en-US" sz="1600" dirty="0"/>
              <a:t>.</a:t>
            </a:r>
          </a:p>
        </p:txBody>
      </p:sp>
      <p:sp>
        <p:nvSpPr>
          <p:cNvPr id="19" name="TextBox 18"/>
          <p:cNvSpPr txBox="1"/>
          <p:nvPr/>
        </p:nvSpPr>
        <p:spPr>
          <a:xfrm>
            <a:off x="957168" y="3838692"/>
            <a:ext cx="7922297" cy="338554"/>
          </a:xfrm>
          <a:prstGeom prst="rect">
            <a:avLst/>
          </a:prstGeom>
          <a:noFill/>
        </p:spPr>
        <p:txBody>
          <a:bodyPr wrap="none" rtlCol="0">
            <a:spAutoFit/>
          </a:bodyPr>
          <a:lstStyle/>
          <a:p>
            <a:r>
              <a:rPr lang="en-US" sz="1600" b="1" dirty="0">
                <a:solidFill>
                  <a:srgbClr val="000D66"/>
                </a:solidFill>
              </a:rPr>
              <a:t>Flu vaccination </a:t>
            </a:r>
            <a:r>
              <a:rPr lang="en-US" sz="1600" dirty="0">
                <a:solidFill>
                  <a:srgbClr val="000D66"/>
                </a:solidFill>
              </a:rPr>
              <a:t>will be done annually during fall semester of your USU nursing program.</a:t>
            </a:r>
          </a:p>
        </p:txBody>
      </p:sp>
      <p:pic>
        <p:nvPicPr>
          <p:cNvPr id="20" name="Picture 29"/>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3655" y="146497"/>
            <a:ext cx="3343275" cy="457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63655" y="4448841"/>
            <a:ext cx="9976962" cy="830997"/>
          </a:xfrm>
          <a:prstGeom prst="rect">
            <a:avLst/>
          </a:prstGeom>
          <a:noFill/>
        </p:spPr>
        <p:txBody>
          <a:bodyPr wrap="none" rtlCol="0">
            <a:spAutoFit/>
          </a:bodyPr>
          <a:lstStyle/>
          <a:p>
            <a:r>
              <a:rPr lang="en-US" sz="1200" dirty="0"/>
              <a:t>* Hepatitis B: If you did not have Hepatitis B vaccinations as a child (or at any time prior) you may need to start a 2- or 3- series** Hepatitis B </a:t>
            </a:r>
          </a:p>
          <a:p>
            <a:r>
              <a:rPr lang="en-US" sz="1200" dirty="0"/>
              <a:t>   vaccination process, if your initial Hepatitis B titer result is non-reactive.</a:t>
            </a:r>
          </a:p>
          <a:p>
            <a:endParaRPr lang="en-US" sz="1200" dirty="0"/>
          </a:p>
          <a:p>
            <a:r>
              <a:rPr lang="en-US" sz="1200" dirty="0"/>
              <a:t>** The </a:t>
            </a:r>
            <a:r>
              <a:rPr lang="en-US" sz="1200" dirty="0" err="1"/>
              <a:t>Heplisav</a:t>
            </a:r>
            <a:r>
              <a:rPr lang="en-US" sz="1200" dirty="0"/>
              <a:t>-B vaccine is new and requires only 2 injections. This is the 2-series vaccination. </a:t>
            </a:r>
            <a:r>
              <a:rPr lang="en-US" sz="1200" dirty="0" err="1"/>
              <a:t>Recombivax</a:t>
            </a:r>
            <a:r>
              <a:rPr lang="en-US" sz="1200" dirty="0"/>
              <a:t> HB and </a:t>
            </a:r>
            <a:r>
              <a:rPr lang="en-US" sz="1200" dirty="0" err="1"/>
              <a:t>Engerix</a:t>
            </a:r>
            <a:r>
              <a:rPr lang="en-US" sz="1200" dirty="0"/>
              <a:t>-B are 3-series vaccines.</a:t>
            </a:r>
          </a:p>
        </p:txBody>
      </p:sp>
      <p:sp>
        <p:nvSpPr>
          <p:cNvPr id="3" name="TextBox 2"/>
          <p:cNvSpPr txBox="1"/>
          <p:nvPr/>
        </p:nvSpPr>
        <p:spPr>
          <a:xfrm>
            <a:off x="580528" y="5657867"/>
            <a:ext cx="10776925" cy="584775"/>
          </a:xfrm>
          <a:prstGeom prst="rect">
            <a:avLst/>
          </a:prstGeom>
          <a:noFill/>
        </p:spPr>
        <p:txBody>
          <a:bodyPr wrap="none" rtlCol="0">
            <a:spAutoFit/>
          </a:bodyPr>
          <a:lstStyle/>
          <a:p>
            <a:r>
              <a:rPr lang="en-US" sz="1600" dirty="0">
                <a:solidFill>
                  <a:srgbClr val="000D66"/>
                </a:solidFill>
              </a:rPr>
              <a:t>In order to enter a USU nursing program, you must provide documentation showing that you have had the 2- or 3-</a:t>
            </a:r>
          </a:p>
          <a:p>
            <a:r>
              <a:rPr lang="en-US" sz="1600" dirty="0">
                <a:solidFill>
                  <a:srgbClr val="000D66"/>
                </a:solidFill>
              </a:rPr>
              <a:t>Series vaccines, and/or a Reactive titer, by August 1. We strongly encourage you to start this process as soon as possible</a:t>
            </a:r>
            <a:r>
              <a:rPr lang="en-US" sz="1600" dirty="0"/>
              <a:t>.</a:t>
            </a:r>
          </a:p>
        </p:txBody>
      </p:sp>
      <p:sp>
        <p:nvSpPr>
          <p:cNvPr id="22" name="Text Box 2"/>
          <p:cNvSpPr txBox="1">
            <a:spLocks noChangeArrowheads="1"/>
          </p:cNvSpPr>
          <p:nvPr/>
        </p:nvSpPr>
        <p:spPr bwMode="auto">
          <a:xfrm>
            <a:off x="9845107" y="308831"/>
            <a:ext cx="1357313" cy="460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300" b="1" i="0" u="none" strike="noStrike" cap="none" normalizeH="0" baseline="0" dirty="0">
                <a:ln>
                  <a:noFill/>
                </a:ln>
                <a:solidFill>
                  <a:srgbClr val="00263A"/>
                </a:solidFill>
                <a:effectLst/>
                <a:latin typeface="Arial Narrow" panose="020B0606020202030204" pitchFamily="34" charset="0"/>
                <a:ea typeface="Calibri" panose="020F0502020204030204" pitchFamily="34" charset="0"/>
                <a:cs typeface="Times New Roman" panose="02020603050405020304" pitchFamily="18" charset="0"/>
              </a:rPr>
              <a:t>Department of Nursing</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44787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a:t>
            </a:r>
          </a:p>
        </p:txBody>
      </p:sp>
      <p:sp>
        <p:nvSpPr>
          <p:cNvPr id="8" name="Subtitle 7"/>
          <p:cNvSpPr>
            <a:spLocks noGrp="1"/>
          </p:cNvSpPr>
          <p:nvPr>
            <p:ph type="subTitle" idx="1"/>
          </p:nvPr>
        </p:nvSpPr>
        <p:spPr/>
        <p:txBody>
          <a:bodyPr>
            <a:normAutofit/>
          </a:bodyPr>
          <a:lstStyle/>
          <a:p>
            <a:r>
              <a:rPr lang="en-US" sz="4000" dirty="0">
                <a:latin typeface="+mn-lt"/>
              </a:rPr>
              <a:t>We are here to help.</a:t>
            </a:r>
          </a:p>
        </p:txBody>
      </p:sp>
    </p:spTree>
    <p:extLst>
      <p:ext uri="{BB962C8B-B14F-4D97-AF65-F5344CB8AC3E}">
        <p14:creationId xmlns:p14="http://schemas.microsoft.com/office/powerpoint/2010/main" val="216617936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2AF9BA-2917-586D-683D-0ABE8DA00ECE}"/>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Practical Nurse – How to Apply Webpage</a:t>
            </a:r>
          </a:p>
        </p:txBody>
      </p:sp>
      <p:pic>
        <p:nvPicPr>
          <p:cNvPr id="5" name="Content Placeholder 4" descr="A qr code with a logo&#10;&#10;Description automatically generated">
            <a:extLst>
              <a:ext uri="{FF2B5EF4-FFF2-40B4-BE49-F238E27FC236}">
                <a16:creationId xmlns:a16="http://schemas.microsoft.com/office/drawing/2014/main" id="{1B541008-C04C-AE5E-82BD-2319E1CC018C}"/>
              </a:ext>
            </a:extLst>
          </p:cNvPr>
          <p:cNvPicPr>
            <a:picLocks noGrp="1" noChangeAspect="1"/>
          </p:cNvPicPr>
          <p:nvPr>
            <p:ph idx="1"/>
          </p:nvPr>
        </p:nvPicPr>
        <p:blipFill>
          <a:blip r:embed="rId3"/>
          <a:stretch>
            <a:fillRect/>
          </a:stretch>
        </p:blipFill>
        <p:spPr>
          <a:xfrm>
            <a:off x="5490196" y="492573"/>
            <a:ext cx="5880796" cy="5880796"/>
          </a:xfrm>
          <a:prstGeom prst="rect">
            <a:avLst/>
          </a:prstGeom>
        </p:spPr>
      </p:pic>
    </p:spTree>
    <p:extLst>
      <p:ext uri="{BB962C8B-B14F-4D97-AF65-F5344CB8AC3E}">
        <p14:creationId xmlns:p14="http://schemas.microsoft.com/office/powerpoint/2010/main" val="1098393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A975409-23F5-7356-6A7A-E0B7CE9B2C3F}"/>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3400" kern="1200">
                <a:solidFill>
                  <a:srgbClr val="FFFFFF"/>
                </a:solidFill>
                <a:latin typeface="+mj-lt"/>
                <a:ea typeface="+mj-ea"/>
                <a:cs typeface="+mj-cs"/>
              </a:rPr>
              <a:t>Associate of Applied Science (RN) Program – How to Apply Webpage</a:t>
            </a:r>
          </a:p>
        </p:txBody>
      </p:sp>
      <p:pic>
        <p:nvPicPr>
          <p:cNvPr id="5" name="Content Placeholder 4" descr="A qr code with a logo&#10;&#10;Description automatically generated">
            <a:extLst>
              <a:ext uri="{FF2B5EF4-FFF2-40B4-BE49-F238E27FC236}">
                <a16:creationId xmlns:a16="http://schemas.microsoft.com/office/drawing/2014/main" id="{6AA9221E-E72B-B577-6D9C-DBA9FB614A79}"/>
              </a:ext>
            </a:extLst>
          </p:cNvPr>
          <p:cNvPicPr>
            <a:picLocks noGrp="1" noChangeAspect="1"/>
          </p:cNvPicPr>
          <p:nvPr>
            <p:ph idx="1"/>
          </p:nvPr>
        </p:nvPicPr>
        <p:blipFill>
          <a:blip r:embed="rId3"/>
          <a:stretch>
            <a:fillRect/>
          </a:stretch>
        </p:blipFill>
        <p:spPr>
          <a:xfrm>
            <a:off x="5153510" y="467208"/>
            <a:ext cx="5923584" cy="5923584"/>
          </a:xfrm>
          <a:prstGeom prst="rect">
            <a:avLst/>
          </a:prstGeom>
        </p:spPr>
      </p:pic>
    </p:spTree>
    <p:extLst>
      <p:ext uri="{BB962C8B-B14F-4D97-AF65-F5344CB8AC3E}">
        <p14:creationId xmlns:p14="http://schemas.microsoft.com/office/powerpoint/2010/main" val="3069290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529</TotalTime>
  <Words>2841</Words>
  <Application>Microsoft Office PowerPoint</Application>
  <PresentationFormat>Widescreen</PresentationFormat>
  <Paragraphs>218</Paragraphs>
  <Slides>24</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Aptos</vt:lpstr>
      <vt:lpstr>Aptos Display</vt:lpstr>
      <vt:lpstr>Arial</vt:lpstr>
      <vt:lpstr>Arial Black</vt:lpstr>
      <vt:lpstr>Arial Narrow</vt:lpstr>
      <vt:lpstr>Calibri</vt:lpstr>
      <vt:lpstr>Wingdings</vt:lpstr>
      <vt:lpstr>Office Theme</vt:lpstr>
      <vt:lpstr>   Application Information Session PN and AAS Programs </vt:lpstr>
      <vt:lpstr>Prepare now for the application</vt:lpstr>
      <vt:lpstr>Make sure to complete all prerequisites:</vt:lpstr>
      <vt:lpstr>Program Prerequisite Courses (PN and AAS programs):</vt:lpstr>
      <vt:lpstr>Additional prerequisite information:</vt:lpstr>
      <vt:lpstr>Additional prerequisite  information:</vt:lpstr>
      <vt:lpstr>Let’s make sure we understand (easy)</vt:lpstr>
      <vt:lpstr>Application Process</vt:lpstr>
      <vt:lpstr>Resume Template</vt:lpstr>
      <vt:lpstr>Application Essay</vt:lpstr>
      <vt:lpstr>Tips/Helpful Information</vt:lpstr>
      <vt:lpstr>HESI Admission Assessment Exam  (HESI-A2)</vt:lpstr>
      <vt:lpstr>HESI A2 Exam</vt:lpstr>
      <vt:lpstr>Phase 2 of the application process</vt:lpstr>
      <vt:lpstr>Career Coach</vt:lpstr>
      <vt:lpstr>Application Submission</vt:lpstr>
      <vt:lpstr>Accessing  the Application </vt:lpstr>
      <vt:lpstr>Who needs to apply?</vt:lpstr>
      <vt:lpstr>Helpful Tips</vt:lpstr>
      <vt:lpstr>Lastly</vt:lpstr>
      <vt:lpstr>PowerPoint Presentation</vt:lpstr>
      <vt:lpstr>Questions?</vt:lpstr>
      <vt:lpstr>Practical Nurse – How to Apply Webpage</vt:lpstr>
      <vt:lpstr>Associate of Applied Science (RN) Program – How to Apply Webpage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Skyler Toledo</dc:creator>
  <cp:lastModifiedBy>Skyler Toledo</cp:lastModifiedBy>
  <cp:revision>15</cp:revision>
  <dcterms:created xsi:type="dcterms:W3CDTF">2024-09-30T20:46:13Z</dcterms:created>
  <dcterms:modified xsi:type="dcterms:W3CDTF">2025-09-24T23:03:03Z</dcterms:modified>
</cp:coreProperties>
</file>